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7"/>
  </p:notesMasterIdLst>
  <p:handoutMasterIdLst>
    <p:handoutMasterId r:id="rId28"/>
  </p:handoutMasterIdLst>
  <p:sldIdLst>
    <p:sldId id="295" r:id="rId2"/>
    <p:sldId id="315" r:id="rId3"/>
    <p:sldId id="314" r:id="rId4"/>
    <p:sldId id="316" r:id="rId5"/>
    <p:sldId id="317" r:id="rId6"/>
    <p:sldId id="318" r:id="rId7"/>
    <p:sldId id="319" r:id="rId8"/>
    <p:sldId id="320" r:id="rId9"/>
    <p:sldId id="321" r:id="rId10"/>
    <p:sldId id="322" r:id="rId11"/>
    <p:sldId id="323" r:id="rId12"/>
    <p:sldId id="324" r:id="rId13"/>
    <p:sldId id="325" r:id="rId14"/>
    <p:sldId id="326" r:id="rId15"/>
    <p:sldId id="327" r:id="rId16"/>
    <p:sldId id="328" r:id="rId17"/>
    <p:sldId id="329" r:id="rId18"/>
    <p:sldId id="330" r:id="rId19"/>
    <p:sldId id="331" r:id="rId20"/>
    <p:sldId id="308" r:id="rId21"/>
    <p:sldId id="305" r:id="rId22"/>
    <p:sldId id="306" r:id="rId23"/>
    <p:sldId id="307" r:id="rId24"/>
    <p:sldId id="309" r:id="rId25"/>
    <p:sldId id="304" r:id="rId26"/>
  </p:sldIdLst>
  <p:sldSz cx="9144000" cy="6858000" type="screen4x3"/>
  <p:notesSz cx="9945688"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F4FF"/>
    <a:srgbClr val="AB7CBE"/>
    <a:srgbClr val="8BA8AF"/>
    <a:srgbClr val="FD52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52" autoAdjust="0"/>
    <p:restoredTop sz="94400" autoAdjust="0"/>
  </p:normalViewPr>
  <p:slideViewPr>
    <p:cSldViewPr>
      <p:cViewPr varScale="1">
        <p:scale>
          <a:sx n="87" d="100"/>
          <a:sy n="87" d="100"/>
        </p:scale>
        <p:origin x="148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91" d="100"/>
          <a:sy n="91" d="100"/>
        </p:scale>
        <p:origin x="201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9798" cy="342900"/>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sz="quarter" idx="1"/>
          </p:nvPr>
        </p:nvSpPr>
        <p:spPr>
          <a:xfrm>
            <a:off x="5633588" y="0"/>
            <a:ext cx="4309798" cy="342900"/>
          </a:xfrm>
          <a:prstGeom prst="rect">
            <a:avLst/>
          </a:prstGeom>
        </p:spPr>
        <p:txBody>
          <a:bodyPr vert="horz" lIns="91429" tIns="45715" rIns="91429" bIns="45715" rtlCol="0"/>
          <a:lstStyle>
            <a:lvl1pPr algn="r">
              <a:defRPr sz="1200"/>
            </a:lvl1pPr>
          </a:lstStyle>
          <a:p>
            <a:fld id="{3FCBFDA5-9C22-4870-A7C4-DA5286995AB5}" type="datetimeFigureOut">
              <a:rPr lang="en-US" smtClean="0"/>
              <a:pPr/>
              <a:t>11/7/2019</a:t>
            </a:fld>
            <a:endParaRPr lang="en-US"/>
          </a:p>
        </p:txBody>
      </p:sp>
      <p:sp>
        <p:nvSpPr>
          <p:cNvPr id="4" name="Footer Placeholder 3"/>
          <p:cNvSpPr>
            <a:spLocks noGrp="1"/>
          </p:cNvSpPr>
          <p:nvPr>
            <p:ph type="ftr" sz="quarter" idx="2"/>
          </p:nvPr>
        </p:nvSpPr>
        <p:spPr>
          <a:xfrm>
            <a:off x="1" y="6513910"/>
            <a:ext cx="4309798" cy="342900"/>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5633588" y="6513910"/>
            <a:ext cx="4309798" cy="342900"/>
          </a:xfrm>
          <a:prstGeom prst="rect">
            <a:avLst/>
          </a:prstGeom>
        </p:spPr>
        <p:txBody>
          <a:bodyPr vert="horz" lIns="91429" tIns="45715" rIns="91429" bIns="45715" rtlCol="0" anchor="b"/>
          <a:lstStyle>
            <a:lvl1pPr algn="r">
              <a:defRPr sz="1200"/>
            </a:lvl1pPr>
          </a:lstStyle>
          <a:p>
            <a:fld id="{E85BD35B-5DF9-429F-83F2-57C9FFBF82AF}" type="slidenum">
              <a:rPr lang="en-US" smtClean="0"/>
              <a:pPr/>
              <a:t>‹#›</a:t>
            </a:fld>
            <a:endParaRPr lang="en-US"/>
          </a:p>
        </p:txBody>
      </p:sp>
    </p:spTree>
    <p:extLst>
      <p:ext uri="{BB962C8B-B14F-4D97-AF65-F5344CB8AC3E}">
        <p14:creationId xmlns:p14="http://schemas.microsoft.com/office/powerpoint/2010/main" val="26493991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309798" cy="342900"/>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idx="1"/>
          </p:nvPr>
        </p:nvSpPr>
        <p:spPr>
          <a:xfrm>
            <a:off x="5633588" y="0"/>
            <a:ext cx="4309798" cy="342900"/>
          </a:xfrm>
          <a:prstGeom prst="rect">
            <a:avLst/>
          </a:prstGeom>
        </p:spPr>
        <p:txBody>
          <a:bodyPr vert="horz" lIns="91429" tIns="45715" rIns="91429" bIns="45715" rtlCol="0"/>
          <a:lstStyle>
            <a:lvl1pPr algn="r">
              <a:defRPr sz="1200"/>
            </a:lvl1pPr>
          </a:lstStyle>
          <a:p>
            <a:fld id="{0AB1745F-27F8-471C-81E6-B338D8EAF3F3}" type="datetimeFigureOut">
              <a:rPr lang="en-US" smtClean="0"/>
              <a:pPr/>
              <a:t>11/7/2019</a:t>
            </a:fld>
            <a:endParaRPr lang="en-US"/>
          </a:p>
        </p:txBody>
      </p:sp>
      <p:sp>
        <p:nvSpPr>
          <p:cNvPr id="4" name="Slide Image Placeholder 3"/>
          <p:cNvSpPr>
            <a:spLocks noGrp="1" noRot="1" noChangeAspect="1"/>
          </p:cNvSpPr>
          <p:nvPr>
            <p:ph type="sldImg" idx="2"/>
          </p:nvPr>
        </p:nvSpPr>
        <p:spPr>
          <a:xfrm>
            <a:off x="3259138" y="514350"/>
            <a:ext cx="3427412" cy="2571750"/>
          </a:xfrm>
          <a:prstGeom prst="rect">
            <a:avLst/>
          </a:prstGeom>
          <a:noFill/>
          <a:ln w="12700">
            <a:solidFill>
              <a:prstClr val="black"/>
            </a:solidFill>
          </a:ln>
        </p:spPr>
        <p:txBody>
          <a:bodyPr vert="horz" lIns="91429" tIns="45715" rIns="91429" bIns="45715" rtlCol="0" anchor="ctr"/>
          <a:lstStyle/>
          <a:p>
            <a:endParaRPr lang="en-US"/>
          </a:p>
        </p:txBody>
      </p:sp>
      <p:sp>
        <p:nvSpPr>
          <p:cNvPr id="5" name="Notes Placeholder 4"/>
          <p:cNvSpPr>
            <a:spLocks noGrp="1"/>
          </p:cNvSpPr>
          <p:nvPr>
            <p:ph type="body" sz="quarter" idx="3"/>
          </p:nvPr>
        </p:nvSpPr>
        <p:spPr>
          <a:xfrm>
            <a:off x="994569" y="3257551"/>
            <a:ext cx="7956550" cy="3086100"/>
          </a:xfrm>
          <a:prstGeom prst="rect">
            <a:avLst/>
          </a:prstGeom>
        </p:spPr>
        <p:txBody>
          <a:bodyPr vert="horz" lIns="91429" tIns="45715" rIns="91429" bIns="457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513910"/>
            <a:ext cx="4309798" cy="342900"/>
          </a:xfrm>
          <a:prstGeom prst="rect">
            <a:avLst/>
          </a:prstGeom>
        </p:spPr>
        <p:txBody>
          <a:bodyPr vert="horz" lIns="91429" tIns="45715" rIns="91429"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5633588" y="6513910"/>
            <a:ext cx="4309798" cy="342900"/>
          </a:xfrm>
          <a:prstGeom prst="rect">
            <a:avLst/>
          </a:prstGeom>
        </p:spPr>
        <p:txBody>
          <a:bodyPr vert="horz" lIns="91429" tIns="45715" rIns="91429" bIns="45715" rtlCol="0" anchor="b"/>
          <a:lstStyle>
            <a:lvl1pPr algn="r">
              <a:defRPr sz="1200"/>
            </a:lvl1pPr>
          </a:lstStyle>
          <a:p>
            <a:fld id="{F1C71BCB-F681-49D3-A690-A019BF0C1E78}" type="slidenum">
              <a:rPr lang="en-US" smtClean="0"/>
              <a:pPr/>
              <a:t>‹#›</a:t>
            </a:fld>
            <a:endParaRPr lang="en-US"/>
          </a:p>
        </p:txBody>
      </p:sp>
    </p:spTree>
    <p:extLst>
      <p:ext uri="{BB962C8B-B14F-4D97-AF65-F5344CB8AC3E}">
        <p14:creationId xmlns:p14="http://schemas.microsoft.com/office/powerpoint/2010/main" val="388669328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15545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490108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912091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686397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85547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342277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5236958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632430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356084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717700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890738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12324844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9698522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8966917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6875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3965517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644860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215545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10971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600339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365086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4799324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631629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073315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606194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AE2F2D7-C32E-4E17-AA2A-F0EEB30EB6C2}" type="datetime1">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2152985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AC78A6-6322-4D04-9E56-2B51D548290C}" type="datetime1">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379636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749266-302B-445D-AE5F-BC3DD3A08081}" type="datetime1">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2698109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BE1AA5-9174-484A-A9D6-456911B86C7F}" type="datetime1">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180338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2B968-12A2-44C4-BD42-FF79F8BBA53D}" type="datetime1">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408257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B7EAA5-3437-434A-BBF5-03151B141BB3}" type="datetime1">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3508781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ED1840-E8DD-4901-BCC0-B96DB7CD963D}" type="datetime1">
              <a:rPr lang="en-US" smtClean="0"/>
              <a:pPr/>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901848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A102D6-C608-47C7-96AD-B0CFB85B9E43}" type="datetime1">
              <a:rPr lang="en-US" smtClean="0"/>
              <a:pPr/>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3109288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2029C-C486-43B9-B1A8-D7A901FB0FAD}" type="datetime1">
              <a:rPr lang="en-US" smtClean="0"/>
              <a:pPr/>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3993261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CE193D-208B-423F-99E9-AA8790F4AD71}" type="datetime1">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100944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66AF1D-6DEF-4B47-86F7-55993A428A26}" type="datetime1">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50BDD-8388-4868-B8BC-AD51CFBF56DE}" type="slidenum">
              <a:rPr lang="en-US" smtClean="0"/>
              <a:pPr/>
              <a:t>‹#›</a:t>
            </a:fld>
            <a:endParaRPr lang="en-US"/>
          </a:p>
        </p:txBody>
      </p:sp>
    </p:spTree>
    <p:extLst>
      <p:ext uri="{BB962C8B-B14F-4D97-AF65-F5344CB8AC3E}">
        <p14:creationId xmlns:p14="http://schemas.microsoft.com/office/powerpoint/2010/main" val="2601580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4A977-F893-408C-8602-8C8085BB4A44}" type="datetime1">
              <a:rPr lang="en-US" smtClean="0"/>
              <a:pPr/>
              <a:t>11/7/2019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50BDD-8388-4868-B8BC-AD51CFBF56DE}" type="slidenum">
              <a:rPr lang="en-US" smtClean="0"/>
              <a:pPr/>
              <a:t>‹#›</a:t>
            </a:fld>
            <a:endParaRPr lang="en-US"/>
          </a:p>
        </p:txBody>
      </p:sp>
    </p:spTree>
    <p:extLst>
      <p:ext uri="{BB962C8B-B14F-4D97-AF65-F5344CB8AC3E}">
        <p14:creationId xmlns:p14="http://schemas.microsoft.com/office/powerpoint/2010/main" val="1690270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0" y="1916832"/>
            <a:ext cx="9145429" cy="2736304"/>
          </a:xfrm>
        </p:spPr>
        <p:txBody>
          <a:bodyPr>
            <a:noAutofit/>
          </a:bodyPr>
          <a:lstStyle/>
          <a:p>
            <a:r>
              <a:rPr lang="en-GB" sz="2400" dirty="0" smtClean="0">
                <a:latin typeface="Trebuchet MS" panose="020B0603020202020204" pitchFamily="34" charset="0"/>
              </a:rPr>
              <a:t>“</a:t>
            </a:r>
            <a:r>
              <a:rPr lang="ro-RO" sz="2400" b="1" dirty="0" smtClean="0">
                <a:latin typeface="Trebuchet MS" panose="020B0603020202020204" pitchFamily="34" charset="0"/>
              </a:rPr>
              <a:t>Sisteme</a:t>
            </a:r>
            <a:r>
              <a:rPr lang="en-US" sz="2400" b="1" dirty="0" smtClean="0">
                <a:latin typeface="Trebuchet MS" panose="020B0603020202020204" pitchFamily="34" charset="0"/>
              </a:rPr>
              <a:t>, </a:t>
            </a:r>
            <a:r>
              <a:rPr lang="en-US" sz="2400" b="1" dirty="0" err="1">
                <a:latin typeface="Trebuchet MS" panose="020B0603020202020204" pitchFamily="34" charset="0"/>
              </a:rPr>
              <a:t>standarde</a:t>
            </a:r>
            <a:r>
              <a:rPr lang="en-US" sz="2400" b="1" dirty="0">
                <a:latin typeface="Trebuchet MS" panose="020B0603020202020204" pitchFamily="34" charset="0"/>
              </a:rPr>
              <a:t> </a:t>
            </a:r>
            <a:r>
              <a:rPr lang="ro-RO" sz="2400" b="1" dirty="0">
                <a:latin typeface="Trebuchet MS" panose="020B0603020202020204" pitchFamily="34" charset="0"/>
              </a:rPr>
              <a:t>și procese eficientizate și optimizate</a:t>
            </a:r>
            <a:r>
              <a:rPr lang="ro-RO" sz="2400" dirty="0">
                <a:latin typeface="Trebuchet MS" panose="020B0603020202020204" pitchFamily="34" charset="0"/>
              </a:rPr>
              <a:t/>
            </a:r>
            <a:br>
              <a:rPr lang="ro-RO" sz="2400" dirty="0">
                <a:latin typeface="Trebuchet MS" panose="020B0603020202020204" pitchFamily="34" charset="0"/>
              </a:rPr>
            </a:br>
            <a:r>
              <a:rPr lang="ro-RO" sz="2400" b="1" dirty="0">
                <a:latin typeface="Trebuchet MS" panose="020B0603020202020204" pitchFamily="34" charset="0"/>
              </a:rPr>
              <a:t> în cadrul Primăriei Municipiului Codlea</a:t>
            </a:r>
            <a:r>
              <a:rPr lang="en-GB" sz="2400" b="1" dirty="0">
                <a:latin typeface="Trebuchet MS" panose="020B0603020202020204" pitchFamily="34" charset="0"/>
              </a:rPr>
              <a:t>”</a:t>
            </a:r>
            <a:r>
              <a:rPr lang="ro-RO" sz="2400" dirty="0">
                <a:latin typeface="Trebuchet MS" panose="020B0603020202020204" pitchFamily="34" charset="0"/>
              </a:rPr>
              <a:t/>
            </a:r>
            <a:br>
              <a:rPr lang="ro-RO" sz="2400" dirty="0">
                <a:latin typeface="Trebuchet MS" panose="020B0603020202020204" pitchFamily="34" charset="0"/>
              </a:rPr>
            </a:br>
            <a:r>
              <a:rPr lang="en-GB" sz="2400" b="1" dirty="0">
                <a:latin typeface="Trebuchet MS" panose="020B0603020202020204" pitchFamily="34" charset="0"/>
              </a:rPr>
              <a:t> </a:t>
            </a:r>
            <a:r>
              <a:rPr lang="ro-RO" sz="2400" dirty="0">
                <a:latin typeface="Trebuchet MS" panose="020B0603020202020204" pitchFamily="34" charset="0"/>
              </a:rPr>
              <a:t/>
            </a:r>
            <a:br>
              <a:rPr lang="ro-RO" sz="2400" dirty="0">
                <a:latin typeface="Trebuchet MS" panose="020B0603020202020204" pitchFamily="34" charset="0"/>
              </a:rPr>
            </a:br>
            <a:r>
              <a:rPr lang="en-GB" sz="2400" b="1" dirty="0">
                <a:latin typeface="Trebuchet MS" panose="020B0603020202020204" pitchFamily="34" charset="0"/>
              </a:rPr>
              <a:t>cod SIPOCA 485  </a:t>
            </a:r>
            <a:r>
              <a:rPr lang="en-GB" sz="2400" b="1" dirty="0" err="1">
                <a:latin typeface="Trebuchet MS" panose="020B0603020202020204" pitchFamily="34" charset="0"/>
              </a:rPr>
              <a:t>și</a:t>
            </a:r>
            <a:r>
              <a:rPr lang="en-GB" sz="2400" b="1" dirty="0">
                <a:latin typeface="Trebuchet MS" panose="020B0603020202020204" pitchFamily="34" charset="0"/>
              </a:rPr>
              <a:t> cod </a:t>
            </a:r>
            <a:r>
              <a:rPr lang="en-GB" sz="2400" b="1" dirty="0" err="1">
                <a:latin typeface="Trebuchet MS" panose="020B0603020202020204" pitchFamily="34" charset="0"/>
              </a:rPr>
              <a:t>MySMIS</a:t>
            </a:r>
            <a:r>
              <a:rPr lang="en-GB" sz="2400" b="1" dirty="0">
                <a:latin typeface="Trebuchet MS" panose="020B0603020202020204" pitchFamily="34" charset="0"/>
              </a:rPr>
              <a:t> 119450</a:t>
            </a:r>
            <a:r>
              <a:rPr lang="ro-RO" sz="2800" dirty="0"/>
              <a:t/>
            </a:r>
            <a:br>
              <a:rPr lang="ro-RO" sz="2800" dirty="0"/>
            </a:b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0"/>
            <a:ext cx="8562651" cy="896422"/>
          </a:xfrm>
          <a:prstGeom prst="rect">
            <a:avLst/>
          </a:prstGeom>
          <a:noFill/>
          <a:ln>
            <a:noFill/>
          </a:ln>
        </p:spPr>
      </p:pic>
      <p:sp>
        <p:nvSpPr>
          <p:cNvPr id="3" name="TextBox 2"/>
          <p:cNvSpPr txBox="1"/>
          <p:nvPr/>
        </p:nvSpPr>
        <p:spPr>
          <a:xfrm>
            <a:off x="1829723" y="5895040"/>
            <a:ext cx="5544616" cy="600164"/>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a:t>
            </a:r>
            <a:r>
              <a:rPr lang="en-US" sz="1100" i="1" dirty="0" smtClean="0">
                <a:solidFill>
                  <a:srgbClr val="1F497D"/>
                </a:solidFill>
              </a:rPr>
              <a:t> </a:t>
            </a:r>
            <a:r>
              <a:rPr lang="ro-RO" sz="1100" i="1" dirty="0">
                <a:solidFill>
                  <a:srgbClr val="1F497D"/>
                </a:solidFill>
              </a:rPr>
              <a:t>de </a:t>
            </a:r>
            <a:r>
              <a:rPr lang="ro-RO" sz="1100" i="1" dirty="0" smtClean="0">
                <a:solidFill>
                  <a:srgbClr val="1F497D"/>
                </a:solidFill>
              </a:rPr>
              <a:t>î</a:t>
            </a:r>
            <a:r>
              <a:rPr lang="ro-RO" sz="1100" i="1" dirty="0" smtClean="0">
                <a:solidFill>
                  <a:srgbClr val="1F497D"/>
                </a:solidFill>
              </a:rPr>
              <a:t>nchider</a:t>
            </a:r>
            <a:r>
              <a:rPr lang="ro-RO" sz="1100" i="1" dirty="0" smtClean="0">
                <a:solidFill>
                  <a:srgbClr val="1F497D"/>
                </a:solidFill>
              </a:rPr>
              <a:t>e </a:t>
            </a:r>
            <a:r>
              <a:rPr lang="ro-RO" sz="1100" i="1" dirty="0">
                <a:solidFill>
                  <a:srgbClr val="1F497D"/>
                </a:solidFill>
              </a:rPr>
              <a:t>P</a:t>
            </a:r>
            <a:r>
              <a:rPr lang="en-US" sz="1100" i="1" dirty="0" err="1">
                <a:solidFill>
                  <a:srgbClr val="1F497D"/>
                </a:solidFill>
              </a:rPr>
              <a:t>roiect</a:t>
            </a:r>
            <a:r>
              <a:rPr lang="ro-RO" sz="1100" i="1" dirty="0" smtClean="0">
                <a:solidFill>
                  <a:srgbClr val="1F497D"/>
                </a:solidFill>
              </a:rPr>
              <a:t>, </a:t>
            </a:r>
          </a:p>
          <a:p>
            <a:pPr algn="ctr">
              <a:defRPr/>
            </a:pPr>
            <a:r>
              <a:rPr lang="ro-RO" sz="1100" i="1" dirty="0" smtClean="0">
                <a:solidFill>
                  <a:srgbClr val="1F497D"/>
                </a:solidFill>
              </a:rPr>
              <a:t>Codlea, 2019</a:t>
            </a:r>
          </a:p>
          <a:p>
            <a:pPr algn="ctr">
              <a:defRPr/>
            </a:pPr>
            <a:r>
              <a:rPr lang="ro-RO" sz="1100" b="1" dirty="0">
                <a:solidFill>
                  <a:srgbClr val="1F497D"/>
                </a:solidFill>
              </a:rPr>
              <a:t>Competența face diferența!</a:t>
            </a:r>
            <a:endParaRPr lang="en-US" sz="1100" i="1" dirty="0">
              <a:solidFill>
                <a:srgbClr val="1F497D"/>
              </a:solidFill>
            </a:endParaRPr>
          </a:p>
        </p:txBody>
      </p:sp>
    </p:spTree>
    <p:extLst>
      <p:ext uri="{BB962C8B-B14F-4D97-AF65-F5344CB8AC3E}">
        <p14:creationId xmlns:p14="http://schemas.microsoft.com/office/powerpoint/2010/main" val="1736437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dirty="0"/>
              <a:t/>
            </a:r>
            <a:br>
              <a:rPr lang="ro-RO" sz="2400" dirty="0"/>
            </a:br>
            <a:r>
              <a:rPr lang="ro-RO" sz="2400" dirty="0" smtClean="0"/>
              <a:t>	</a:t>
            </a:r>
            <a:br>
              <a:rPr lang="ro-RO" sz="2400" dirty="0" smtClean="0"/>
            </a:br>
            <a:r>
              <a:rPr lang="ro-RO" sz="2400" dirty="0"/>
              <a:t>	</a:t>
            </a:r>
            <a:r>
              <a:rPr lang="ro-RO" sz="2400" dirty="0" smtClean="0">
                <a:solidFill>
                  <a:srgbClr val="00B050"/>
                </a:solidFill>
              </a:rPr>
              <a:t>7.4</a:t>
            </a:r>
            <a:r>
              <a:rPr lang="ro-RO" sz="2400" dirty="0">
                <a:solidFill>
                  <a:srgbClr val="00B050"/>
                </a:solidFill>
              </a:rPr>
              <a:t>. </a:t>
            </a:r>
            <a:r>
              <a:rPr lang="ro-RO" sz="2400" dirty="0" smtClean="0">
                <a:solidFill>
                  <a:srgbClr val="00B050"/>
                </a:solidFill>
              </a:rPr>
              <a:t>Susținerea planificării și implementării </a:t>
            </a:r>
            <a:r>
              <a:rPr lang="ro-RO" sz="2400" dirty="0">
                <a:solidFill>
                  <a:srgbClr val="00B050"/>
                </a:solidFill>
              </a:rPr>
              <a:t>unei cartografieri a riscurilor </a:t>
            </a:r>
            <a:r>
              <a:rPr lang="ro-RO" sz="2400" dirty="0" smtClean="0">
                <a:solidFill>
                  <a:srgbClr val="00B050"/>
                </a:solidFill>
              </a:rPr>
              <a:t>și </a:t>
            </a:r>
            <a:r>
              <a:rPr lang="ro-RO" sz="2400" dirty="0" smtClean="0">
                <a:solidFill>
                  <a:srgbClr val="00B050"/>
                </a:solidFill>
              </a:rPr>
              <a:t>vulnerabilităților, </a:t>
            </a:r>
            <a:r>
              <a:rPr lang="ro-RO" sz="2400" dirty="0">
                <a:solidFill>
                  <a:srgbClr val="00B050"/>
                </a:solidFill>
              </a:rPr>
              <a:t>procedurilor </a:t>
            </a:r>
            <a:r>
              <a:rPr lang="ro-RO" sz="2400" dirty="0" smtClean="0">
                <a:solidFill>
                  <a:srgbClr val="00B050"/>
                </a:solidFill>
              </a:rPr>
              <a:t>și activităților instituției</a:t>
            </a:r>
            <a:r>
              <a:rPr lang="ro-RO" sz="2400" dirty="0">
                <a:solidFill>
                  <a:srgbClr val="00B050"/>
                </a:solidFill>
              </a:rPr>
              <a:t>, prin elaborarea Diagramei de flux </a:t>
            </a:r>
            <a:r>
              <a:rPr lang="ro-RO" sz="2400" dirty="0" smtClean="0">
                <a:solidFill>
                  <a:srgbClr val="00B050"/>
                </a:solidFill>
              </a:rPr>
              <a:t>și </a:t>
            </a:r>
            <a:r>
              <a:rPr lang="ro-RO" sz="2400" dirty="0">
                <a:solidFill>
                  <a:srgbClr val="00B050"/>
                </a:solidFill>
              </a:rPr>
              <a:t>a listei privind riscurile </a:t>
            </a:r>
            <a:r>
              <a:rPr lang="ro-RO" sz="2400" dirty="0" smtClean="0">
                <a:solidFill>
                  <a:srgbClr val="00B050"/>
                </a:solidFill>
              </a:rPr>
              <a:t>și vulnerabilitățile.</a:t>
            </a:r>
            <a:br>
              <a:rPr lang="ro-RO" sz="2400" dirty="0" smtClean="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Pentru realizarea Obs.4) s-a avut în vedere activitatea A6. </a:t>
            </a:r>
            <a:br>
              <a:rPr lang="ro-RO" sz="2400" dirty="0">
                <a:solidFill>
                  <a:srgbClr val="00B050"/>
                </a:solidFill>
              </a:rPr>
            </a:br>
            <a:r>
              <a:rPr lang="ro-RO" sz="2400" dirty="0"/>
              <a:t/>
            </a:r>
            <a:br>
              <a:rPr lang="ro-RO" sz="2400" dirty="0"/>
            </a:br>
            <a:r>
              <a:rPr lang="ro-RO" sz="2400" dirty="0"/>
              <a:t> </a:t>
            </a:r>
            <a:br>
              <a:rPr lang="ro-RO" sz="2400" dirty="0"/>
            </a:br>
            <a:r>
              <a:rPr lang="ro-RO" sz="2400" dirty="0"/>
              <a:t/>
            </a:r>
            <a:br>
              <a:rPr lang="ro-RO" sz="2400" dirty="0"/>
            </a:b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a:t>
            </a:r>
            <a:r>
              <a:rPr lang="en-US" sz="1100" i="1" dirty="0" smtClean="0">
                <a:solidFill>
                  <a:srgbClr val="1F497D"/>
                </a:solidFill>
              </a:rPr>
              <a:t> </a:t>
            </a:r>
            <a:r>
              <a:rPr lang="ro-RO" sz="1100" i="1" dirty="0">
                <a:solidFill>
                  <a:srgbClr val="1F497D"/>
                </a:solidFill>
              </a:rPr>
              <a:t>de </a:t>
            </a:r>
            <a:r>
              <a:rPr lang="ro-RO" sz="1100" i="1" dirty="0" smtClean="0">
                <a:solidFill>
                  <a:srgbClr val="1F497D"/>
                </a:solidFill>
              </a:rPr>
              <a:t>înc</a:t>
            </a:r>
            <a:r>
              <a:rPr lang="ro-RO" sz="1100" i="1" dirty="0" smtClean="0">
                <a:solidFill>
                  <a:srgbClr val="1F497D"/>
                </a:solidFill>
              </a:rPr>
              <a:t>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en-US" sz="1100" dirty="0" smtClean="0">
                <a:solidFill>
                  <a:srgbClr val="1F497D"/>
                </a:solidFill>
              </a:rPr>
              <a:t> </a:t>
            </a: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2651943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dirty="0"/>
              <a:t/>
            </a:r>
            <a:br>
              <a:rPr lang="ro-RO" sz="2400" dirty="0"/>
            </a:br>
            <a:r>
              <a:rPr lang="ro-RO" sz="2400" dirty="0" smtClean="0"/>
              <a:t>	</a:t>
            </a:r>
            <a:br>
              <a:rPr lang="ro-RO" sz="2400" dirty="0" smtClean="0"/>
            </a:br>
            <a:r>
              <a:rPr lang="ro-RO" sz="2400" dirty="0"/>
              <a:t>	</a:t>
            </a:r>
            <a:r>
              <a:rPr lang="ro-RO" sz="2400" dirty="0" smtClean="0"/>
              <a:t/>
            </a:r>
            <a:br>
              <a:rPr lang="ro-RO" sz="2400" dirty="0" smtClean="0"/>
            </a:br>
            <a:r>
              <a:rPr lang="ro-RO" sz="2400" dirty="0"/>
              <a:t>	</a:t>
            </a:r>
            <a:r>
              <a:rPr lang="ro-RO" sz="2400" dirty="0" smtClean="0">
                <a:solidFill>
                  <a:srgbClr val="00B050"/>
                </a:solidFill>
              </a:rPr>
              <a:t>7.5</a:t>
            </a:r>
            <a:r>
              <a:rPr lang="ro-RO" sz="2400" dirty="0">
                <a:solidFill>
                  <a:srgbClr val="00B050"/>
                </a:solidFill>
              </a:rPr>
              <a:t>. </a:t>
            </a:r>
            <a:r>
              <a:rPr lang="ro-RO" sz="2400" dirty="0" smtClean="0">
                <a:solidFill>
                  <a:srgbClr val="00B050"/>
                </a:solidFill>
              </a:rPr>
              <a:t>Susținerea dezvoltării și </a:t>
            </a:r>
            <a:r>
              <a:rPr lang="ro-RO" sz="2400" dirty="0">
                <a:solidFill>
                  <a:srgbClr val="00B050"/>
                </a:solidFill>
              </a:rPr>
              <a:t>a </a:t>
            </a:r>
            <a:r>
              <a:rPr lang="ro-RO" sz="2400" dirty="0" smtClean="0">
                <a:solidFill>
                  <a:srgbClr val="00B050"/>
                </a:solidFill>
              </a:rPr>
              <a:t>conformării </a:t>
            </a:r>
            <a:r>
              <a:rPr lang="ro-RO" sz="2400" dirty="0">
                <a:solidFill>
                  <a:srgbClr val="00B050"/>
                </a:solidFill>
              </a:rPr>
              <a:t>Sistemului de </a:t>
            </a:r>
            <a:r>
              <a:rPr lang="ro-RO" sz="2400" dirty="0" smtClean="0">
                <a:solidFill>
                  <a:srgbClr val="00B050"/>
                </a:solidFill>
              </a:rPr>
              <a:t>management al </a:t>
            </a:r>
            <a:r>
              <a:rPr lang="ro-RO" sz="2400" dirty="0" smtClean="0">
                <a:solidFill>
                  <a:srgbClr val="00B050"/>
                </a:solidFill>
              </a:rPr>
              <a:t>calității </a:t>
            </a:r>
            <a:r>
              <a:rPr lang="ro-RO" sz="2400" dirty="0">
                <a:solidFill>
                  <a:srgbClr val="00B050"/>
                </a:solidFill>
              </a:rPr>
              <a:t>cu </a:t>
            </a:r>
            <a:r>
              <a:rPr lang="ro-RO" sz="2400" dirty="0" smtClean="0">
                <a:solidFill>
                  <a:srgbClr val="00B050"/>
                </a:solidFill>
              </a:rPr>
              <a:t>cerințele </a:t>
            </a:r>
            <a:r>
              <a:rPr lang="ro-RO" sz="2400" dirty="0">
                <a:solidFill>
                  <a:srgbClr val="00B050"/>
                </a:solidFill>
              </a:rPr>
              <a:t>Standardului ISO 9001:2015 </a:t>
            </a:r>
            <a:r>
              <a:rPr lang="ro-RO" sz="2400" dirty="0" smtClean="0">
                <a:solidFill>
                  <a:srgbClr val="00B050"/>
                </a:solidFill>
              </a:rPr>
              <a:t>și </a:t>
            </a:r>
            <a:r>
              <a:rPr lang="ro-RO" sz="2400" dirty="0">
                <a:solidFill>
                  <a:srgbClr val="00B050"/>
                </a:solidFill>
              </a:rPr>
              <a:t>a </a:t>
            </a:r>
            <a:r>
              <a:rPr lang="ro-RO" sz="2400" dirty="0" smtClean="0">
                <a:solidFill>
                  <a:srgbClr val="00B050"/>
                </a:solidFill>
              </a:rPr>
              <a:t>documentației </a:t>
            </a:r>
            <a:r>
              <a:rPr lang="ro-RO" sz="2400" dirty="0">
                <a:solidFill>
                  <a:srgbClr val="00B050"/>
                </a:solidFill>
              </a:rPr>
              <a:t>SMC, prin dezvoltarea planului de implementare, elaborarea </a:t>
            </a:r>
            <a:r>
              <a:rPr lang="ro-RO" sz="2400" dirty="0" smtClean="0">
                <a:solidFill>
                  <a:srgbClr val="00B050"/>
                </a:solidFill>
              </a:rPr>
              <a:t>Manualului </a:t>
            </a:r>
            <a:r>
              <a:rPr lang="ro-RO" sz="2400" dirty="0" smtClean="0">
                <a:solidFill>
                  <a:srgbClr val="00B050"/>
                </a:solidFill>
              </a:rPr>
              <a:t>calității</a:t>
            </a:r>
            <a:r>
              <a:rPr lang="ro-RO" sz="2400" dirty="0">
                <a:solidFill>
                  <a:srgbClr val="00B050"/>
                </a:solidFill>
              </a:rPr>
              <a:t>, elaborarea procedurilor de sistem </a:t>
            </a:r>
            <a:r>
              <a:rPr lang="ro-RO" sz="2400" dirty="0" smtClean="0">
                <a:solidFill>
                  <a:srgbClr val="00B050"/>
                </a:solidFill>
              </a:rPr>
              <a:t>și </a:t>
            </a:r>
            <a:r>
              <a:rPr lang="ro-RO" sz="2400" dirty="0" smtClean="0">
                <a:solidFill>
                  <a:srgbClr val="00B050"/>
                </a:solidFill>
              </a:rPr>
              <a:t>elaborarea </a:t>
            </a:r>
            <a:r>
              <a:rPr lang="ro-RO" sz="2400" dirty="0" smtClean="0">
                <a:solidFill>
                  <a:srgbClr val="00B050"/>
                </a:solidFill>
              </a:rPr>
              <a:t>instrucțiunilor </a:t>
            </a:r>
            <a:r>
              <a:rPr lang="ro-RO" sz="2400" dirty="0">
                <a:solidFill>
                  <a:srgbClr val="00B050"/>
                </a:solidFill>
              </a:rPr>
              <a:t>de lucru</a:t>
            </a:r>
            <a:r>
              <a:rPr lang="ro-RO" sz="2400" dirty="0" smtClean="0">
                <a:solidFill>
                  <a:srgbClr val="00B050"/>
                </a:solidFill>
              </a:rPr>
              <a:t>.</a:t>
            </a:r>
            <a:br>
              <a:rPr lang="ro-RO" sz="2400" dirty="0" smtClean="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Pentru realizarea Obs.5) s-a avut în vedere activitatea A7. </a:t>
            </a:r>
            <a:br>
              <a:rPr lang="ro-RO" sz="2400" dirty="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 </a:t>
            </a:r>
            <a:br>
              <a:rPr lang="ro-RO" sz="2400" dirty="0">
                <a:solidFill>
                  <a:srgbClr val="00B050"/>
                </a:solidFill>
              </a:rPr>
            </a:br>
            <a:r>
              <a:rPr lang="ro-RO" sz="2400" dirty="0"/>
              <a:t/>
            </a:r>
            <a:br>
              <a:rPr lang="ro-RO" sz="2400" dirty="0"/>
            </a:b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8996" y="5823402"/>
            <a:ext cx="5544616" cy="430887"/>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a:solidFill>
                  <a:srgbClr val="1F497D"/>
                </a:solidFill>
              </a:rPr>
              <a:t>de </a:t>
            </a:r>
            <a:r>
              <a:rPr lang="ro-RO" sz="1100" i="1" dirty="0" smtClean="0">
                <a:solidFill>
                  <a:srgbClr val="1F497D"/>
                </a:solidFill>
              </a:rPr>
              <a:t>închidere </a:t>
            </a:r>
            <a:r>
              <a:rPr lang="ro-RO" sz="1100" i="1" dirty="0">
                <a:solidFill>
                  <a:srgbClr val="1F497D"/>
                </a:solidFill>
              </a:rPr>
              <a:t>P</a:t>
            </a:r>
            <a:r>
              <a:rPr lang="en-US" sz="1100" i="1" dirty="0" err="1" smtClean="0">
                <a:solidFill>
                  <a:srgbClr val="1F497D"/>
                </a:solidFill>
              </a:rPr>
              <a:t>roiect</a:t>
            </a:r>
            <a:endParaRPr lang="ro-RO" sz="1100" i="1" dirty="0" smtClean="0">
              <a:solidFill>
                <a:srgbClr val="1F497D"/>
              </a:solidFill>
            </a:endParaRPr>
          </a:p>
          <a:p>
            <a:pPr algn="ctr">
              <a:defRPr/>
            </a:pPr>
            <a:r>
              <a:rPr lang="ro-RO" sz="1100" i="1" dirty="0" smtClean="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295332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dirty="0"/>
              <a:t/>
            </a:r>
            <a:br>
              <a:rPr lang="ro-RO" sz="2400" dirty="0"/>
            </a:br>
            <a:r>
              <a:rPr lang="ro-RO" sz="2400" dirty="0" smtClean="0"/>
              <a:t>	</a:t>
            </a:r>
            <a:br>
              <a:rPr lang="ro-RO" sz="2400" dirty="0" smtClean="0"/>
            </a:br>
            <a:r>
              <a:rPr lang="ro-RO" sz="2400" dirty="0"/>
              <a:t>	</a:t>
            </a:r>
            <a:r>
              <a:rPr lang="ro-RO" sz="2400" dirty="0" smtClean="0"/>
              <a:t/>
            </a:r>
            <a:br>
              <a:rPr lang="ro-RO" sz="2400" dirty="0" smtClean="0"/>
            </a:br>
            <a:r>
              <a:rPr lang="ro-RO" sz="2400" dirty="0"/>
              <a:t>	</a:t>
            </a:r>
            <a:r>
              <a:rPr lang="ro-RO" sz="2400" dirty="0" smtClean="0"/>
              <a:t/>
            </a:r>
            <a:br>
              <a:rPr lang="ro-RO" sz="2400" dirty="0" smtClean="0"/>
            </a:br>
            <a:r>
              <a:rPr lang="ro-RO" sz="2400" dirty="0"/>
              <a:t>	</a:t>
            </a:r>
            <a:r>
              <a:rPr lang="ro-RO" sz="2400" dirty="0" smtClean="0">
                <a:solidFill>
                  <a:srgbClr val="00B050"/>
                </a:solidFill>
              </a:rPr>
              <a:t>7.6</a:t>
            </a:r>
            <a:r>
              <a:rPr lang="ro-RO" sz="2400" dirty="0">
                <a:solidFill>
                  <a:srgbClr val="00B050"/>
                </a:solidFill>
              </a:rPr>
              <a:t>. </a:t>
            </a:r>
            <a:r>
              <a:rPr lang="ro-RO" sz="2400" dirty="0" smtClean="0">
                <a:solidFill>
                  <a:srgbClr val="00B050"/>
                </a:solidFill>
              </a:rPr>
              <a:t>Susținerea dezvoltării </a:t>
            </a:r>
            <a:r>
              <a:rPr lang="ro-RO" sz="2400" dirty="0">
                <a:solidFill>
                  <a:srgbClr val="00B050"/>
                </a:solidFill>
              </a:rPr>
              <a:t>procedurilor privind controlul documentelor implementate </a:t>
            </a:r>
            <a:r>
              <a:rPr lang="ro-RO" sz="2400" dirty="0" smtClean="0">
                <a:solidFill>
                  <a:srgbClr val="00B050"/>
                </a:solidFill>
              </a:rPr>
              <a:t>și </a:t>
            </a:r>
            <a:r>
              <a:rPr lang="ro-RO" sz="2400" dirty="0">
                <a:solidFill>
                  <a:srgbClr val="00B050"/>
                </a:solidFill>
              </a:rPr>
              <a:t>monitorizarea SMC, prin elaborarea unui sistem de control al documentelor </a:t>
            </a:r>
            <a:r>
              <a:rPr lang="ro-RO" sz="2400" dirty="0" smtClean="0">
                <a:solidFill>
                  <a:srgbClr val="00B050"/>
                </a:solidFill>
              </a:rPr>
              <a:t>și </a:t>
            </a:r>
            <a:r>
              <a:rPr lang="ro-RO" sz="2400" dirty="0">
                <a:solidFill>
                  <a:srgbClr val="00B050"/>
                </a:solidFill>
              </a:rPr>
              <a:t>realizarea de analize periodice a </a:t>
            </a:r>
            <a:r>
              <a:rPr lang="ro-RO" sz="2400" dirty="0" smtClean="0">
                <a:solidFill>
                  <a:srgbClr val="00B050"/>
                </a:solidFill>
              </a:rPr>
              <a:t>SMC, </a:t>
            </a:r>
            <a:r>
              <a:rPr lang="ro-RO" sz="2400" dirty="0" smtClean="0">
                <a:solidFill>
                  <a:srgbClr val="00B050"/>
                </a:solidFill>
              </a:rPr>
              <a:t>în </a:t>
            </a:r>
            <a:r>
              <a:rPr lang="ro-RO" sz="2400" dirty="0">
                <a:solidFill>
                  <a:srgbClr val="00B050"/>
                </a:solidFill>
              </a:rPr>
              <a:t>vederea </a:t>
            </a:r>
            <a:r>
              <a:rPr lang="ro-RO" sz="2400" dirty="0" smtClean="0">
                <a:solidFill>
                  <a:srgbClr val="00B050"/>
                </a:solidFill>
              </a:rPr>
              <a:t>îmbunătățirii </a:t>
            </a:r>
            <a:r>
              <a:rPr lang="ro-RO" sz="2400" dirty="0">
                <a:solidFill>
                  <a:srgbClr val="00B050"/>
                </a:solidFill>
              </a:rPr>
              <a:t>permanente a </a:t>
            </a:r>
            <a:r>
              <a:rPr lang="ro-RO" sz="2400" dirty="0" smtClean="0">
                <a:solidFill>
                  <a:srgbClr val="00B050"/>
                </a:solidFill>
              </a:rPr>
              <a:t>acțiunilor </a:t>
            </a:r>
            <a:r>
              <a:rPr lang="ro-RO" sz="2400" dirty="0">
                <a:solidFill>
                  <a:srgbClr val="00B050"/>
                </a:solidFill>
              </a:rPr>
              <a:t>intreprinse precum </a:t>
            </a:r>
            <a:r>
              <a:rPr lang="ro-RO" sz="2400" dirty="0" smtClean="0">
                <a:solidFill>
                  <a:srgbClr val="00B050"/>
                </a:solidFill>
              </a:rPr>
              <a:t>și </a:t>
            </a:r>
            <a:r>
              <a:rPr lang="ro-RO" sz="2400" dirty="0">
                <a:solidFill>
                  <a:srgbClr val="00B050"/>
                </a:solidFill>
              </a:rPr>
              <a:t>realizarea de </a:t>
            </a:r>
            <a:r>
              <a:rPr lang="ro-RO" sz="2400" dirty="0" smtClean="0">
                <a:solidFill>
                  <a:srgbClr val="00B050"/>
                </a:solidFill>
              </a:rPr>
              <a:t>auditări </a:t>
            </a:r>
            <a:r>
              <a:rPr lang="ro-RO" sz="2400" dirty="0">
                <a:solidFill>
                  <a:srgbClr val="00B050"/>
                </a:solidFill>
              </a:rPr>
              <a:t>interne</a:t>
            </a:r>
            <a:r>
              <a:rPr lang="ro-RO" sz="2400" dirty="0" smtClean="0">
                <a:solidFill>
                  <a:srgbClr val="00B050"/>
                </a:solidFill>
              </a:rPr>
              <a:t>.</a:t>
            </a:r>
            <a:br>
              <a:rPr lang="ro-RO" sz="2400" dirty="0" smtClean="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Pentru realizarea Obs.6) s-a avut în vedere activitatea A8. </a:t>
            </a:r>
            <a:br>
              <a:rPr lang="ro-RO" sz="2400" dirty="0">
                <a:solidFill>
                  <a:srgbClr val="00B050"/>
                </a:solidFill>
              </a:rPr>
            </a:br>
            <a:r>
              <a:rPr lang="en-US" sz="2400" dirty="0"/>
              <a:t> </a:t>
            </a:r>
            <a:r>
              <a:rPr lang="ro-RO" sz="2400" dirty="0"/>
              <a:t/>
            </a:r>
            <a:br>
              <a:rPr lang="ro-RO" sz="2400" dirty="0"/>
            </a:br>
            <a:r>
              <a:rPr lang="ro-RO" sz="2400" dirty="0"/>
              <a:t/>
            </a:r>
            <a:br>
              <a:rPr lang="ro-RO" sz="2400" dirty="0"/>
            </a:br>
            <a:r>
              <a:rPr lang="ro-RO" sz="2400" dirty="0"/>
              <a:t/>
            </a:r>
            <a:br>
              <a:rPr lang="ro-RO" sz="2400" dirty="0"/>
            </a:br>
            <a:r>
              <a:rPr lang="ro-RO" sz="2400" dirty="0"/>
              <a:t> </a:t>
            </a:r>
            <a:br>
              <a:rPr lang="ro-RO" sz="2400" dirty="0"/>
            </a:br>
            <a:r>
              <a:rPr lang="ro-RO" sz="2400" dirty="0"/>
              <a:t/>
            </a:r>
            <a:br>
              <a:rPr lang="ro-RO" sz="2400" dirty="0"/>
            </a:b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430887"/>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smtClean="0">
                <a:solidFill>
                  <a:srgbClr val="1F497D"/>
                </a:solidFill>
              </a:rPr>
              <a:t>închi</a:t>
            </a:r>
            <a:r>
              <a:rPr lang="ro-RO" sz="1100" i="1" dirty="0" smtClean="0">
                <a:solidFill>
                  <a:srgbClr val="1F497D"/>
                </a:solidFill>
              </a:rPr>
              <a:t>dere </a:t>
            </a:r>
            <a:r>
              <a:rPr lang="ro-RO" sz="1100" i="1" dirty="0">
                <a:solidFill>
                  <a:srgbClr val="1F497D"/>
                </a:solidFill>
              </a:rPr>
              <a:t>P</a:t>
            </a:r>
            <a:r>
              <a:rPr lang="en-US" sz="1100" i="1" dirty="0" err="1">
                <a:solidFill>
                  <a:srgbClr val="1F497D"/>
                </a:solidFill>
              </a:rPr>
              <a:t>roiect</a:t>
            </a:r>
            <a:r>
              <a:rPr lang="ro-RO" sz="1100" i="1" dirty="0" smtClean="0">
                <a:solidFill>
                  <a:srgbClr val="1F497D"/>
                </a:solidFill>
              </a:rPr>
              <a:t>,</a:t>
            </a:r>
          </a:p>
          <a:p>
            <a:pPr algn="ctr">
              <a:defRPr/>
            </a:pP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876391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pPr algn="l"/>
            <a:r>
              <a:rPr lang="ro-RO" sz="2400" b="1" dirty="0" smtClean="0"/>
              <a:t/>
            </a:r>
            <a:br>
              <a:rPr lang="ro-RO" sz="2400" b="1" dirty="0" smtClean="0"/>
            </a:br>
            <a:r>
              <a:rPr lang="ro-RO" sz="2400" b="1" dirty="0" smtClean="0"/>
              <a:t/>
            </a:r>
            <a:br>
              <a:rPr lang="ro-RO" sz="2400" b="1" dirty="0" smtClean="0"/>
            </a:br>
            <a:r>
              <a:rPr lang="ro-RO" sz="2400" b="1" dirty="0" smtClean="0"/>
              <a:t/>
            </a:r>
            <a:br>
              <a:rPr lang="ro-RO" sz="2400" b="1" dirty="0" smtClean="0"/>
            </a:br>
            <a:r>
              <a:rPr lang="ro-RO" sz="2400" b="1" dirty="0" smtClean="0"/>
              <a:t/>
            </a:r>
            <a:br>
              <a:rPr lang="ro-RO" sz="2400" b="1" dirty="0" smtClean="0"/>
            </a:br>
            <a:r>
              <a:rPr lang="ro-RO" sz="2400" b="1" dirty="0" smtClean="0"/>
              <a:t/>
            </a:r>
            <a:br>
              <a:rPr lang="ro-RO" sz="2400" b="1" dirty="0" smtClean="0"/>
            </a:br>
            <a:r>
              <a:rPr lang="ro-RO" sz="2400" dirty="0" smtClean="0"/>
              <a:t/>
            </a:r>
            <a:br>
              <a:rPr lang="ro-RO" sz="2400" dirty="0" smtClean="0"/>
            </a:br>
            <a:r>
              <a:rPr lang="ro-RO" sz="2400" dirty="0" smtClean="0"/>
              <a:t>	</a:t>
            </a:r>
            <a:br>
              <a:rPr lang="ro-RO" sz="2400" dirty="0" smtClean="0"/>
            </a:br>
            <a:r>
              <a:rPr lang="ro-RO" sz="2400" dirty="0" smtClean="0"/>
              <a:t>	</a:t>
            </a:r>
            <a:br>
              <a:rPr lang="ro-RO" sz="2400" dirty="0" smtClean="0"/>
            </a:br>
            <a:r>
              <a:rPr lang="ro-RO" sz="2400" dirty="0" smtClean="0"/>
              <a:t>	</a:t>
            </a:r>
            <a:br>
              <a:rPr lang="ro-RO" sz="2400" dirty="0" smtClean="0"/>
            </a:br>
            <a:r>
              <a:rPr lang="ro-RO" sz="2400" dirty="0" smtClean="0"/>
              <a:t>	</a:t>
            </a:r>
            <a:br>
              <a:rPr lang="ro-RO" sz="2400" dirty="0" smtClean="0"/>
            </a:br>
            <a:r>
              <a:rPr lang="ro-RO" sz="2400" dirty="0" smtClean="0"/>
              <a:t>	</a:t>
            </a:r>
            <a:r>
              <a:rPr lang="en-US" sz="2400" b="1" dirty="0" smtClean="0">
                <a:solidFill>
                  <a:schemeClr val="tx2">
                    <a:lumMod val="60000"/>
                    <a:lumOff val="40000"/>
                  </a:schemeClr>
                </a:solidFill>
              </a:rPr>
              <a:t>8</a:t>
            </a:r>
            <a:r>
              <a:rPr lang="en-US" sz="2400" b="1" dirty="0">
                <a:solidFill>
                  <a:schemeClr val="tx2">
                    <a:lumMod val="60000"/>
                    <a:lumOff val="40000"/>
                  </a:schemeClr>
                </a:solidFill>
              </a:rPr>
              <a:t>. ACTIVITĂȚI PREVIZIONATE ȘI REZULTATE PROIECT</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b="1" dirty="0">
                <a:solidFill>
                  <a:schemeClr val="tx2">
                    <a:lumMod val="60000"/>
                    <a:lumOff val="40000"/>
                  </a:schemeClr>
                </a:solidFill>
              </a:rPr>
              <a:t> </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b="1" dirty="0">
                <a:solidFill>
                  <a:schemeClr val="tx2">
                    <a:lumMod val="60000"/>
                    <a:lumOff val="40000"/>
                  </a:schemeClr>
                </a:solidFill>
              </a:rPr>
              <a:t> </a:t>
            </a:r>
            <a:r>
              <a:rPr lang="ro-RO" sz="2400" b="1" dirty="0">
                <a:solidFill>
                  <a:schemeClr val="tx2">
                    <a:lumMod val="60000"/>
                    <a:lumOff val="40000"/>
                  </a:schemeClr>
                </a:solidFill>
              </a:rPr>
              <a:t>	</a:t>
            </a:r>
            <a:r>
              <a:rPr lang="ro-RO" sz="2400" b="1" dirty="0" smtClean="0">
                <a:solidFill>
                  <a:schemeClr val="tx2">
                    <a:lumMod val="60000"/>
                    <a:lumOff val="40000"/>
                  </a:schemeClr>
                </a:solidFill>
              </a:rPr>
              <a:t>Activitatea</a:t>
            </a:r>
            <a:r>
              <a:rPr lang="en-US" sz="2400" b="1" dirty="0" smtClean="0">
                <a:solidFill>
                  <a:schemeClr val="tx2">
                    <a:lumMod val="60000"/>
                    <a:lumOff val="40000"/>
                  </a:schemeClr>
                </a:solidFill>
              </a:rPr>
              <a:t> </a:t>
            </a:r>
            <a:r>
              <a:rPr lang="en-US" sz="2400" b="1" dirty="0">
                <a:solidFill>
                  <a:schemeClr val="tx2">
                    <a:lumMod val="60000"/>
                    <a:lumOff val="40000"/>
                  </a:schemeClr>
                </a:solidFill>
              </a:rPr>
              <a:t>: </a:t>
            </a:r>
            <a:r>
              <a:rPr lang="en-US" sz="2400" b="1" dirty="0" smtClean="0">
                <a:solidFill>
                  <a:schemeClr val="tx2">
                    <a:lumMod val="60000"/>
                    <a:lumOff val="40000"/>
                  </a:schemeClr>
                </a:solidFill>
              </a:rPr>
              <a:t>A1</a:t>
            </a:r>
            <a:r>
              <a:rPr lang="en-US" sz="2400" b="1" dirty="0">
                <a:solidFill>
                  <a:schemeClr val="tx2">
                    <a:lumMod val="60000"/>
                    <a:lumOff val="40000"/>
                  </a:schemeClr>
                </a:solidFill>
              </a:rPr>
              <a:t>. </a:t>
            </a:r>
            <a:r>
              <a:rPr lang="en-US" sz="2400" b="1" dirty="0" err="1">
                <a:solidFill>
                  <a:schemeClr val="tx2">
                    <a:lumMod val="60000"/>
                    <a:lumOff val="40000"/>
                  </a:schemeClr>
                </a:solidFill>
              </a:rPr>
              <a:t>Managementul</a:t>
            </a:r>
            <a:r>
              <a:rPr lang="en-US" sz="2400" b="1" dirty="0">
                <a:solidFill>
                  <a:schemeClr val="tx2">
                    <a:lumMod val="60000"/>
                    <a:lumOff val="40000"/>
                  </a:schemeClr>
                </a:solidFill>
              </a:rPr>
              <a:t> de </a:t>
            </a:r>
            <a:r>
              <a:rPr lang="en-US" sz="2400" b="1" dirty="0" err="1">
                <a:solidFill>
                  <a:schemeClr val="tx2">
                    <a:lumMod val="60000"/>
                    <a:lumOff val="40000"/>
                  </a:schemeClr>
                </a:solidFill>
              </a:rPr>
              <a:t>proiect</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smtClean="0">
                <a:solidFill>
                  <a:schemeClr val="tx2">
                    <a:lumMod val="60000"/>
                    <a:lumOff val="40000"/>
                  </a:schemeClr>
                </a:solidFill>
              </a:rPr>
              <a:t>	</a:t>
            </a:r>
            <a:r>
              <a:rPr lang="en-US" sz="2400" b="1" dirty="0" err="1" smtClean="0">
                <a:solidFill>
                  <a:schemeClr val="tx2">
                    <a:lumMod val="60000"/>
                    <a:lumOff val="40000"/>
                  </a:schemeClr>
                </a:solidFill>
              </a:rPr>
              <a:t>Subactivități</a:t>
            </a:r>
            <a:r>
              <a:rPr lang="ro-RO" sz="2400" b="1" dirty="0" smtClean="0">
                <a:solidFill>
                  <a:schemeClr val="tx2">
                    <a:lumMod val="60000"/>
                    <a:lumOff val="40000"/>
                  </a:schemeClr>
                </a:solidFill>
              </a:rPr>
              <a:t>:</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smtClean="0">
                <a:solidFill>
                  <a:schemeClr val="tx2">
                    <a:lumMod val="60000"/>
                    <a:lumOff val="40000"/>
                  </a:schemeClr>
                </a:solidFill>
              </a:rPr>
              <a:t>	</a:t>
            </a:r>
            <a:r>
              <a:rPr lang="en-US" sz="2400" b="1" dirty="0" smtClean="0">
                <a:solidFill>
                  <a:schemeClr val="tx2">
                    <a:lumMod val="60000"/>
                    <a:lumOff val="40000"/>
                  </a:schemeClr>
                </a:solidFill>
              </a:rPr>
              <a:t>A1.1</a:t>
            </a:r>
            <a:r>
              <a:rPr lang="en-US" sz="2400" dirty="0">
                <a:solidFill>
                  <a:schemeClr val="tx2">
                    <a:lumMod val="60000"/>
                    <a:lumOff val="40000"/>
                  </a:schemeClr>
                </a:solidFill>
              </a:rPr>
              <a:t>. </a:t>
            </a:r>
            <a:r>
              <a:rPr lang="en-US" sz="2400" dirty="0" smtClean="0">
                <a:solidFill>
                  <a:schemeClr val="tx2">
                    <a:lumMod val="60000"/>
                    <a:lumOff val="40000"/>
                  </a:schemeClr>
                </a:solidFill>
              </a:rPr>
              <a:t>Management</a:t>
            </a:r>
            <a:r>
              <a:rPr lang="ro-RO" sz="2400" dirty="0" smtClean="0">
                <a:solidFill>
                  <a:schemeClr val="tx2">
                    <a:lumMod val="60000"/>
                    <a:lumOff val="40000"/>
                  </a:schemeClr>
                </a:solidFill>
              </a:rPr>
              <a:t>ul</a:t>
            </a:r>
            <a:r>
              <a:rPr lang="en-US" sz="2400" dirty="0" smtClean="0">
                <a:solidFill>
                  <a:schemeClr val="tx2">
                    <a:lumMod val="60000"/>
                    <a:lumOff val="40000"/>
                  </a:schemeClr>
                </a:solidFill>
              </a:rPr>
              <a:t> </a:t>
            </a:r>
            <a:r>
              <a:rPr lang="en-US" sz="2400" dirty="0">
                <a:solidFill>
                  <a:schemeClr val="tx2">
                    <a:lumMod val="60000"/>
                    <a:lumOff val="40000"/>
                  </a:schemeClr>
                </a:solidFill>
              </a:rPr>
              <a:t>de </a:t>
            </a:r>
            <a:r>
              <a:rPr lang="en-US" sz="2400" dirty="0" err="1" smtClean="0">
                <a:solidFill>
                  <a:schemeClr val="tx2">
                    <a:lumMod val="60000"/>
                    <a:lumOff val="40000"/>
                  </a:schemeClr>
                </a:solidFill>
              </a:rPr>
              <a:t>proiect</a:t>
            </a:r>
            <a:r>
              <a:rPr lang="ro-RO" sz="2400" dirty="0" smtClean="0">
                <a:solidFill>
                  <a:schemeClr val="tx2">
                    <a:lumMod val="60000"/>
                    <a:lumOff val="40000"/>
                  </a:schemeClr>
                </a:solidFill>
              </a:rPr>
              <a:t> </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dirty="0">
                <a:solidFill>
                  <a:schemeClr val="tx2">
                    <a:lumMod val="60000"/>
                    <a:lumOff val="40000"/>
                  </a:schemeClr>
                </a:solidFill>
              </a:rPr>
              <a:t>            </a:t>
            </a:r>
            <a:r>
              <a:rPr lang="ro-RO" sz="2400" dirty="0" smtClean="0">
                <a:solidFill>
                  <a:schemeClr val="tx2">
                    <a:lumMod val="60000"/>
                    <a:lumOff val="40000"/>
                  </a:schemeClr>
                </a:solidFill>
              </a:rPr>
              <a:t>		</a:t>
            </a:r>
            <a:r>
              <a:rPr lang="en-US" sz="2400" dirty="0" err="1" smtClean="0">
                <a:solidFill>
                  <a:schemeClr val="tx2">
                    <a:lumMod val="60000"/>
                    <a:lumOff val="40000"/>
                  </a:schemeClr>
                </a:solidFill>
              </a:rPr>
              <a:t>Iulie</a:t>
            </a:r>
            <a:r>
              <a:rPr lang="en-US" sz="2400" dirty="0" smtClean="0">
                <a:solidFill>
                  <a:schemeClr val="tx2">
                    <a:lumMod val="60000"/>
                    <a:lumOff val="40000"/>
                  </a:schemeClr>
                </a:solidFill>
              </a:rPr>
              <a:t> </a:t>
            </a:r>
            <a:r>
              <a:rPr lang="en-US" sz="2400" dirty="0">
                <a:solidFill>
                  <a:schemeClr val="tx2">
                    <a:lumMod val="60000"/>
                    <a:lumOff val="40000"/>
                  </a:schemeClr>
                </a:solidFill>
              </a:rPr>
              <a:t>2018 -  </a:t>
            </a:r>
            <a:r>
              <a:rPr lang="en-US" sz="2400" dirty="0" err="1">
                <a:solidFill>
                  <a:schemeClr val="tx2">
                    <a:lumMod val="60000"/>
                    <a:lumOff val="40000"/>
                  </a:schemeClr>
                </a:solidFill>
              </a:rPr>
              <a:t>Noiembrie</a:t>
            </a:r>
            <a:r>
              <a:rPr lang="en-US" sz="2400" dirty="0">
                <a:solidFill>
                  <a:schemeClr val="tx2">
                    <a:lumMod val="60000"/>
                    <a:lumOff val="40000"/>
                  </a:schemeClr>
                </a:solidFill>
              </a:rPr>
              <a:t> 2019</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dirty="0">
                <a:solidFill>
                  <a:schemeClr val="tx2">
                    <a:lumMod val="60000"/>
                    <a:lumOff val="40000"/>
                  </a:schemeClr>
                </a:solidFill>
              </a:rPr>
              <a:t> </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smtClean="0">
                <a:solidFill>
                  <a:schemeClr val="tx2">
                    <a:lumMod val="60000"/>
                    <a:lumOff val="40000"/>
                  </a:schemeClr>
                </a:solidFill>
              </a:rPr>
              <a:t>	</a:t>
            </a:r>
            <a:r>
              <a:rPr lang="en-US" sz="2400" b="1" dirty="0" err="1" smtClean="0">
                <a:solidFill>
                  <a:schemeClr val="tx2">
                    <a:lumMod val="60000"/>
                    <a:lumOff val="40000"/>
                  </a:schemeClr>
                </a:solidFill>
              </a:rPr>
              <a:t>Activitate</a:t>
            </a:r>
            <a:r>
              <a:rPr lang="en-US" sz="2400" b="1" dirty="0">
                <a:solidFill>
                  <a:schemeClr val="tx2">
                    <a:lumMod val="60000"/>
                    <a:lumOff val="40000"/>
                  </a:schemeClr>
                </a:solidFill>
              </a:rPr>
              <a:t>: A2. </a:t>
            </a:r>
            <a:r>
              <a:rPr lang="en-US" sz="2400" b="1" dirty="0" err="1">
                <a:solidFill>
                  <a:schemeClr val="tx2">
                    <a:lumMod val="60000"/>
                    <a:lumOff val="40000"/>
                  </a:schemeClr>
                </a:solidFill>
              </a:rPr>
              <a:t>Informarea</a:t>
            </a:r>
            <a:r>
              <a:rPr lang="en-US" sz="2400" b="1" dirty="0">
                <a:solidFill>
                  <a:schemeClr val="tx2">
                    <a:lumMod val="60000"/>
                    <a:lumOff val="40000"/>
                  </a:schemeClr>
                </a:solidFill>
              </a:rPr>
              <a:t> </a:t>
            </a:r>
            <a:r>
              <a:rPr lang="ro-RO" sz="2400" b="1" dirty="0" smtClean="0">
                <a:solidFill>
                  <a:schemeClr val="tx2">
                    <a:lumMod val="60000"/>
                    <a:lumOff val="40000"/>
                  </a:schemeClr>
                </a:solidFill>
              </a:rPr>
              <a:t>ș</a:t>
            </a:r>
            <a:r>
              <a:rPr lang="en-US" sz="2400" b="1" dirty="0" err="1" smtClean="0">
                <a:solidFill>
                  <a:schemeClr val="tx2">
                    <a:lumMod val="60000"/>
                    <a:lumOff val="40000"/>
                  </a:schemeClr>
                </a:solidFill>
              </a:rPr>
              <a:t>i</a:t>
            </a:r>
            <a:r>
              <a:rPr lang="en-US" sz="2400" b="1" dirty="0" smtClean="0">
                <a:solidFill>
                  <a:schemeClr val="tx2">
                    <a:lumMod val="60000"/>
                    <a:lumOff val="40000"/>
                  </a:schemeClr>
                </a:solidFill>
              </a:rPr>
              <a:t> </a:t>
            </a:r>
            <a:r>
              <a:rPr lang="en-US" sz="2400" b="1" dirty="0" err="1">
                <a:solidFill>
                  <a:schemeClr val="tx2">
                    <a:lumMod val="60000"/>
                    <a:lumOff val="40000"/>
                  </a:schemeClr>
                </a:solidFill>
              </a:rPr>
              <a:t>publicitatea</a:t>
            </a:r>
            <a:r>
              <a:rPr lang="en-US" sz="2400" b="1" dirty="0">
                <a:solidFill>
                  <a:schemeClr val="tx2">
                    <a:lumMod val="60000"/>
                    <a:lumOff val="40000"/>
                  </a:schemeClr>
                </a:solidFill>
              </a:rPr>
              <a:t> </a:t>
            </a:r>
            <a:r>
              <a:rPr lang="en-US" sz="2400" b="1" dirty="0" err="1">
                <a:solidFill>
                  <a:schemeClr val="tx2">
                    <a:lumMod val="60000"/>
                    <a:lumOff val="40000"/>
                  </a:schemeClr>
                </a:solidFill>
              </a:rPr>
              <a:t>proiectului</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dirty="0">
                <a:solidFill>
                  <a:schemeClr val="tx2">
                    <a:lumMod val="60000"/>
                    <a:lumOff val="40000"/>
                  </a:schemeClr>
                </a:solidFill>
              </a:rPr>
              <a:t>             A2.1. </a:t>
            </a:r>
            <a:r>
              <a:rPr lang="en-US" sz="2400" dirty="0" err="1">
                <a:solidFill>
                  <a:schemeClr val="tx2">
                    <a:lumMod val="60000"/>
                    <a:lumOff val="40000"/>
                  </a:schemeClr>
                </a:solidFill>
              </a:rPr>
              <a:t>Informarea</a:t>
            </a:r>
            <a:r>
              <a:rPr lang="en-US" sz="2400" dirty="0">
                <a:solidFill>
                  <a:schemeClr val="tx2">
                    <a:lumMod val="60000"/>
                    <a:lumOff val="40000"/>
                  </a:schemeClr>
                </a:solidFill>
              </a:rPr>
              <a:t> </a:t>
            </a:r>
            <a:r>
              <a:rPr lang="ro-RO" sz="2400" dirty="0" err="1">
                <a:solidFill>
                  <a:schemeClr val="tx2">
                    <a:lumMod val="60000"/>
                    <a:lumOff val="40000"/>
                  </a:schemeClr>
                </a:solidFill>
              </a:rPr>
              <a:t>ș</a:t>
            </a:r>
            <a:r>
              <a:rPr lang="en-US" sz="2400" dirty="0" err="1" smtClean="0">
                <a:solidFill>
                  <a:schemeClr val="tx2">
                    <a:lumMod val="60000"/>
                    <a:lumOff val="40000"/>
                  </a:schemeClr>
                </a:solidFill>
              </a:rPr>
              <a:t>i</a:t>
            </a:r>
            <a:r>
              <a:rPr lang="en-US" sz="2400" dirty="0" smtClean="0">
                <a:solidFill>
                  <a:schemeClr val="tx2">
                    <a:lumMod val="60000"/>
                    <a:lumOff val="40000"/>
                  </a:schemeClr>
                </a:solidFill>
              </a:rPr>
              <a:t> </a:t>
            </a:r>
            <a:r>
              <a:rPr lang="en-US" sz="2400" dirty="0" err="1">
                <a:solidFill>
                  <a:schemeClr val="tx2">
                    <a:lumMod val="60000"/>
                    <a:lumOff val="40000"/>
                  </a:schemeClr>
                </a:solidFill>
              </a:rPr>
              <a:t>publicitatea</a:t>
            </a:r>
            <a:r>
              <a:rPr lang="en-US" sz="2400" dirty="0">
                <a:solidFill>
                  <a:schemeClr val="tx2">
                    <a:lumMod val="60000"/>
                    <a:lumOff val="40000"/>
                  </a:schemeClr>
                </a:solidFill>
              </a:rPr>
              <a:t> </a:t>
            </a:r>
            <a:r>
              <a:rPr lang="en-US" sz="2400" dirty="0" err="1" smtClean="0">
                <a:solidFill>
                  <a:schemeClr val="tx2">
                    <a:lumMod val="60000"/>
                    <a:lumOff val="40000"/>
                  </a:schemeClr>
                </a:solidFill>
              </a:rPr>
              <a:t>proiectului</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solidFill>
                  <a:schemeClr val="tx2">
                    <a:lumMod val="60000"/>
                    <a:lumOff val="40000"/>
                  </a:schemeClr>
                </a:solidFill>
              </a:rPr>
              <a:t>	</a:t>
            </a:r>
            <a:r>
              <a:rPr lang="ro-RO" sz="2400" dirty="0" smtClean="0">
                <a:solidFill>
                  <a:schemeClr val="tx2">
                    <a:lumMod val="60000"/>
                    <a:lumOff val="40000"/>
                  </a:schemeClr>
                </a:solidFill>
              </a:rPr>
              <a:t>	</a:t>
            </a:r>
            <a:r>
              <a:rPr lang="en-US" sz="2400" dirty="0" err="1" smtClean="0">
                <a:solidFill>
                  <a:schemeClr val="tx2">
                    <a:lumMod val="60000"/>
                    <a:lumOff val="40000"/>
                  </a:schemeClr>
                </a:solidFill>
              </a:rPr>
              <a:t>Iulie</a:t>
            </a:r>
            <a:r>
              <a:rPr lang="en-US" sz="2400" dirty="0" smtClean="0">
                <a:solidFill>
                  <a:schemeClr val="tx2">
                    <a:lumMod val="60000"/>
                    <a:lumOff val="40000"/>
                  </a:schemeClr>
                </a:solidFill>
              </a:rPr>
              <a:t> </a:t>
            </a:r>
            <a:r>
              <a:rPr lang="en-US" sz="2400" dirty="0">
                <a:solidFill>
                  <a:schemeClr val="tx2">
                    <a:lumMod val="60000"/>
                    <a:lumOff val="40000"/>
                  </a:schemeClr>
                </a:solidFill>
              </a:rPr>
              <a:t>2018 -  </a:t>
            </a:r>
            <a:r>
              <a:rPr lang="en-US" sz="2400" dirty="0" err="1">
                <a:solidFill>
                  <a:schemeClr val="tx2">
                    <a:lumMod val="60000"/>
                    <a:lumOff val="40000"/>
                  </a:schemeClr>
                </a:solidFill>
              </a:rPr>
              <a:t>Noiembrie</a:t>
            </a:r>
            <a:r>
              <a:rPr lang="en-US" sz="2400" dirty="0">
                <a:solidFill>
                  <a:schemeClr val="tx2">
                    <a:lumMod val="60000"/>
                    <a:lumOff val="40000"/>
                  </a:schemeClr>
                </a:solidFill>
              </a:rPr>
              <a:t> 2019</a:t>
            </a:r>
            <a:r>
              <a:rPr lang="ro-RO" sz="2400" dirty="0"/>
              <a:t/>
            </a:r>
            <a:br>
              <a:rPr lang="ro-RO" sz="2400" dirty="0"/>
            </a:br>
            <a:r>
              <a:rPr lang="en-US" sz="2400" dirty="0"/>
              <a:t> </a:t>
            </a:r>
            <a:r>
              <a:rPr lang="ro-RO" sz="2400" dirty="0"/>
              <a:t/>
            </a:r>
            <a:br>
              <a:rPr lang="ro-RO" sz="2400" dirty="0"/>
            </a:br>
            <a:r>
              <a:rPr lang="ro-RO" sz="2400" dirty="0" smtClean="0"/>
              <a:t/>
            </a:r>
            <a:br>
              <a:rPr lang="ro-RO" sz="2400" dirty="0" smtClean="0"/>
            </a:br>
            <a:r>
              <a:rPr lang="ro-RO" sz="2400" dirty="0" smtClean="0"/>
              <a:t/>
            </a:r>
            <a:br>
              <a:rPr lang="ro-RO" sz="2400" dirty="0" smtClean="0"/>
            </a:br>
            <a:r>
              <a:rPr lang="ro-RO" sz="2400" dirty="0" smtClean="0"/>
              <a:t> </a:t>
            </a:r>
            <a:br>
              <a:rPr lang="ro-RO" sz="2400" dirty="0" smtClean="0"/>
            </a:br>
            <a:r>
              <a:rPr lang="ro-RO" sz="2400" dirty="0" smtClean="0"/>
              <a:t/>
            </a:r>
            <a:br>
              <a:rPr lang="ro-RO" sz="2400" dirty="0" smtClean="0"/>
            </a:br>
            <a:r>
              <a:rPr lang="ro-RO" sz="2400" dirty="0" smtClean="0">
                <a:solidFill>
                  <a:schemeClr val="tx2">
                    <a:lumMod val="60000"/>
                    <a:lumOff val="40000"/>
                  </a:schemeClr>
                </a:solidFill>
              </a:rPr>
              <a:t/>
            </a:r>
            <a:br>
              <a:rPr lang="ro-RO" sz="2400" dirty="0" smtClean="0">
                <a:solidFill>
                  <a:schemeClr val="tx2">
                    <a:lumMod val="60000"/>
                    <a:lumOff val="40000"/>
                  </a:schemeClr>
                </a:solidFill>
              </a:rPr>
            </a:br>
            <a:r>
              <a:rPr lang="ro-RO" sz="2400" dirty="0" smtClean="0"/>
              <a:t/>
            </a:r>
            <a:br>
              <a:rPr lang="ro-RO" sz="2400" dirty="0" smtClean="0"/>
            </a:br>
            <a:r>
              <a:rPr lang="ro-RO" sz="2400" dirty="0" smtClean="0"/>
              <a:t/>
            </a:r>
            <a:br>
              <a:rPr lang="ro-RO" sz="2400" dirty="0" smtClean="0"/>
            </a:br>
            <a:r>
              <a:rPr lang="ro-RO" sz="2400" dirty="0" smtClean="0"/>
              <a:t/>
            </a:r>
            <a:br>
              <a:rPr lang="ro-RO" sz="2400" dirty="0" smtClean="0"/>
            </a:br>
            <a:r>
              <a:rPr lang="ro-RO" sz="2400" dirty="0" smtClean="0"/>
              <a:t>	</a:t>
            </a:r>
            <a:r>
              <a:rPr lang="en-GB" sz="2800" b="1" dirty="0" smtClean="0"/>
              <a:t> </a:t>
            </a:r>
            <a:r>
              <a:rPr lang="ro-RO" sz="2800" dirty="0" smtClean="0"/>
              <a:t/>
            </a:r>
            <a:br>
              <a:rPr lang="ro-RO" sz="2800" dirty="0" smtClean="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smtClean="0">
                <a:solidFill>
                  <a:srgbClr val="1F497D"/>
                </a:solidFill>
              </a:rPr>
              <a:t>de închidere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1175930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15416"/>
            <a:ext cx="9143999" cy="4979574"/>
          </a:xfrm>
        </p:spPr>
        <p:txBody>
          <a:bodyPr>
            <a:noAutofit/>
          </a:bodyPr>
          <a:lstStyle/>
          <a:p>
            <a:pPr algn="l"/>
            <a:r>
              <a:rPr lang="ro-RO" sz="2400" b="1" dirty="0" smtClean="0"/>
              <a:t/>
            </a:r>
            <a:br>
              <a:rPr lang="ro-RO" sz="2400" b="1" dirty="0" smtClean="0"/>
            </a:br>
            <a:r>
              <a:rPr lang="ro-RO" sz="2400" b="1" dirty="0" smtClean="0"/>
              <a:t/>
            </a:r>
            <a:br>
              <a:rPr lang="ro-RO" sz="2400" b="1" dirty="0" smtClean="0"/>
            </a:br>
            <a:r>
              <a:rPr lang="ro-RO" sz="2400" b="1" dirty="0" smtClean="0"/>
              <a:t/>
            </a:r>
            <a:br>
              <a:rPr lang="ro-RO" sz="2400" b="1" dirty="0" smtClean="0"/>
            </a:br>
            <a:r>
              <a:rPr lang="ro-RO" sz="2400" b="1" dirty="0" smtClean="0"/>
              <a:t/>
            </a:r>
            <a:br>
              <a:rPr lang="ro-RO" sz="2400" b="1" dirty="0" smtClean="0"/>
            </a:br>
            <a:r>
              <a:rPr lang="ro-RO" sz="2400" b="1" dirty="0" smtClean="0"/>
              <a:t/>
            </a:r>
            <a:br>
              <a:rPr lang="ro-RO" sz="2400" b="1" dirty="0" smtClean="0"/>
            </a:br>
            <a:r>
              <a:rPr lang="ro-RO" sz="2400" dirty="0" smtClean="0"/>
              <a:t/>
            </a:r>
            <a:br>
              <a:rPr lang="ro-RO" sz="2400" dirty="0" smtClean="0"/>
            </a:br>
            <a:r>
              <a:rPr lang="ro-RO" sz="2400" dirty="0" smtClean="0"/>
              <a:t>	</a:t>
            </a:r>
            <a:br>
              <a:rPr lang="ro-RO" sz="2400" dirty="0" smtClean="0"/>
            </a:br>
            <a:r>
              <a:rPr lang="ro-RO" sz="2400" dirty="0" smtClean="0"/>
              <a:t>	</a:t>
            </a:r>
            <a:br>
              <a:rPr lang="ro-RO" sz="2400" dirty="0" smtClean="0"/>
            </a:br>
            <a:r>
              <a:rPr lang="ro-RO" sz="2400" dirty="0" smtClean="0"/>
              <a:t>	</a:t>
            </a:r>
            <a:br>
              <a:rPr lang="ro-RO" sz="2400" dirty="0" smtClean="0"/>
            </a:br>
            <a:r>
              <a:rPr lang="ro-RO" sz="2400" dirty="0" smtClean="0"/>
              <a:t>	</a:t>
            </a:r>
            <a:br>
              <a:rPr lang="ro-RO" sz="2400" dirty="0" smtClean="0"/>
            </a:br>
            <a:r>
              <a:rPr lang="ro-RO" sz="2400" dirty="0" smtClean="0"/>
              <a:t/>
            </a:r>
            <a:br>
              <a:rPr lang="ro-RO" sz="2400" dirty="0" smtClean="0"/>
            </a:br>
            <a:r>
              <a:rPr lang="ro-RO" sz="2400" dirty="0" smtClean="0"/>
              <a:t>	</a:t>
            </a:r>
            <a:r>
              <a:rPr lang="en-US" sz="2400" b="1" dirty="0" err="1" smtClean="0">
                <a:solidFill>
                  <a:schemeClr val="tx2">
                    <a:lumMod val="60000"/>
                    <a:lumOff val="40000"/>
                  </a:schemeClr>
                </a:solidFill>
              </a:rPr>
              <a:t>Activitate</a:t>
            </a:r>
            <a:r>
              <a:rPr lang="en-US" sz="2400" b="1" dirty="0">
                <a:solidFill>
                  <a:schemeClr val="tx2">
                    <a:lumMod val="60000"/>
                    <a:lumOff val="40000"/>
                  </a:schemeClr>
                </a:solidFill>
              </a:rPr>
              <a:t>: A3. </a:t>
            </a:r>
            <a:r>
              <a:rPr lang="en-US" sz="2400" b="1" dirty="0" err="1">
                <a:solidFill>
                  <a:schemeClr val="tx2">
                    <a:lumMod val="60000"/>
                    <a:lumOff val="40000"/>
                  </a:schemeClr>
                </a:solidFill>
              </a:rPr>
              <a:t>Elaborarea</a:t>
            </a:r>
            <a:r>
              <a:rPr lang="en-US" sz="2400" b="1" dirty="0">
                <a:solidFill>
                  <a:schemeClr val="tx2">
                    <a:lumMod val="60000"/>
                    <a:lumOff val="40000"/>
                  </a:schemeClr>
                </a:solidFill>
              </a:rPr>
              <a:t>  </a:t>
            </a:r>
            <a:r>
              <a:rPr lang="en-US" sz="2400" b="1" dirty="0" err="1">
                <a:solidFill>
                  <a:schemeClr val="tx2">
                    <a:lumMod val="60000"/>
                    <a:lumOff val="40000"/>
                  </a:schemeClr>
                </a:solidFill>
              </a:rPr>
              <a:t>angajamentului</a:t>
            </a:r>
            <a:r>
              <a:rPr lang="en-US" sz="2400" b="1" dirty="0">
                <a:solidFill>
                  <a:schemeClr val="tx2">
                    <a:lumMod val="60000"/>
                    <a:lumOff val="40000"/>
                  </a:schemeClr>
                </a:solidFill>
              </a:rPr>
              <a:t> de management </a:t>
            </a:r>
            <a:r>
              <a:rPr lang="en-US" sz="2400" b="1" dirty="0" err="1">
                <a:solidFill>
                  <a:schemeClr val="tx2">
                    <a:lumMod val="60000"/>
                    <a:lumOff val="40000"/>
                  </a:schemeClr>
                </a:solidFill>
              </a:rPr>
              <a:t>privind</a:t>
            </a:r>
            <a:r>
              <a:rPr lang="en-US" sz="2400" b="1" dirty="0">
                <a:solidFill>
                  <a:schemeClr val="tx2">
                    <a:lumMod val="60000"/>
                    <a:lumOff val="40000"/>
                  </a:schemeClr>
                </a:solidFill>
              </a:rPr>
              <a:t> </a:t>
            </a:r>
            <a:r>
              <a:rPr lang="ro-RO" sz="2400" b="1" dirty="0" smtClean="0">
                <a:solidFill>
                  <a:schemeClr val="tx2">
                    <a:lumMod val="60000"/>
                    <a:lumOff val="40000"/>
                  </a:schemeClr>
                </a:solidFill>
              </a:rPr>
              <a:t>î</a:t>
            </a:r>
            <a:r>
              <a:rPr lang="en-US" sz="2400" b="1" dirty="0" err="1" smtClean="0">
                <a:solidFill>
                  <a:schemeClr val="tx2">
                    <a:lumMod val="60000"/>
                    <a:lumOff val="40000"/>
                  </a:schemeClr>
                </a:solidFill>
              </a:rPr>
              <a:t>nfiin</a:t>
            </a:r>
            <a:r>
              <a:rPr lang="ro-RO" sz="2400" b="1" dirty="0" smtClean="0">
                <a:solidFill>
                  <a:schemeClr val="tx2">
                    <a:lumMod val="60000"/>
                    <a:lumOff val="40000"/>
                  </a:schemeClr>
                </a:solidFill>
              </a:rPr>
              <a:t>ț</a:t>
            </a:r>
            <a:r>
              <a:rPr lang="en-US" sz="2400" b="1" dirty="0" smtClean="0">
                <a:solidFill>
                  <a:schemeClr val="tx2">
                    <a:lumMod val="60000"/>
                    <a:lumOff val="40000"/>
                  </a:schemeClr>
                </a:solidFill>
              </a:rPr>
              <a:t>area </a:t>
            </a:r>
            <a:r>
              <a:rPr lang="ro-RO" sz="2400" b="1" dirty="0" smtClean="0">
                <a:solidFill>
                  <a:schemeClr val="tx2">
                    <a:lumMod val="60000"/>
                    <a:lumOff val="40000"/>
                  </a:schemeClr>
                </a:solidFill>
              </a:rPr>
              <a:t>ș</a:t>
            </a:r>
            <a:r>
              <a:rPr lang="en-US" sz="2400" b="1" dirty="0" err="1" smtClean="0">
                <a:solidFill>
                  <a:schemeClr val="tx2">
                    <a:lumMod val="60000"/>
                    <a:lumOff val="40000"/>
                  </a:schemeClr>
                </a:solidFill>
              </a:rPr>
              <a:t>i</a:t>
            </a:r>
            <a:r>
              <a:rPr lang="en-US" sz="2400" b="1" dirty="0" smtClean="0">
                <a:solidFill>
                  <a:schemeClr val="tx2">
                    <a:lumMod val="60000"/>
                    <a:lumOff val="40000"/>
                  </a:schemeClr>
                </a:solidFill>
              </a:rPr>
              <a:t> </a:t>
            </a:r>
            <a:r>
              <a:rPr lang="en-US" sz="2400" b="1" dirty="0" err="1">
                <a:solidFill>
                  <a:schemeClr val="tx2">
                    <a:lumMod val="60000"/>
                    <a:lumOff val="40000"/>
                  </a:schemeClr>
                </a:solidFill>
              </a:rPr>
              <a:t>punerea</a:t>
            </a:r>
            <a:r>
              <a:rPr lang="en-US" sz="2400" b="1" dirty="0">
                <a:solidFill>
                  <a:schemeClr val="tx2">
                    <a:lumMod val="60000"/>
                    <a:lumOff val="40000"/>
                  </a:schemeClr>
                </a:solidFill>
              </a:rPr>
              <a:t> </a:t>
            </a:r>
            <a:r>
              <a:rPr lang="ro-RO" sz="2400" b="1" dirty="0" smtClean="0">
                <a:solidFill>
                  <a:schemeClr val="tx2">
                    <a:lumMod val="60000"/>
                    <a:lumOff val="40000"/>
                  </a:schemeClr>
                </a:solidFill>
              </a:rPr>
              <a:t>î</a:t>
            </a:r>
            <a:r>
              <a:rPr lang="en-US" sz="2400" b="1" dirty="0" smtClean="0">
                <a:solidFill>
                  <a:schemeClr val="tx2">
                    <a:lumMod val="60000"/>
                    <a:lumOff val="40000"/>
                  </a:schemeClr>
                </a:solidFill>
              </a:rPr>
              <a:t>n </a:t>
            </a:r>
            <a:r>
              <a:rPr lang="en-US" sz="2400" b="1" dirty="0" err="1">
                <a:solidFill>
                  <a:schemeClr val="tx2">
                    <a:lumMod val="60000"/>
                    <a:lumOff val="40000"/>
                  </a:schemeClr>
                </a:solidFill>
              </a:rPr>
              <a:t>aplicare</a:t>
            </a:r>
            <a:r>
              <a:rPr lang="en-US" sz="2400" b="1" dirty="0">
                <a:solidFill>
                  <a:schemeClr val="tx2">
                    <a:lumMod val="60000"/>
                    <a:lumOff val="40000"/>
                  </a:schemeClr>
                </a:solidFill>
              </a:rPr>
              <a:t> a </a:t>
            </a:r>
            <a:r>
              <a:rPr lang="en-US" sz="2400" b="1" dirty="0" err="1">
                <a:solidFill>
                  <a:schemeClr val="tx2">
                    <a:lumMod val="60000"/>
                    <a:lumOff val="40000"/>
                  </a:schemeClr>
                </a:solidFill>
              </a:rPr>
              <a:t>Sistemului</a:t>
            </a:r>
            <a:r>
              <a:rPr lang="en-US" sz="2400" b="1" dirty="0">
                <a:solidFill>
                  <a:schemeClr val="tx2">
                    <a:lumMod val="60000"/>
                    <a:lumOff val="40000"/>
                  </a:schemeClr>
                </a:solidFill>
              </a:rPr>
              <a:t> de </a:t>
            </a:r>
            <a:r>
              <a:rPr lang="en-US" sz="2400" b="1" dirty="0" smtClean="0">
                <a:solidFill>
                  <a:schemeClr val="tx2">
                    <a:lumMod val="60000"/>
                    <a:lumOff val="40000"/>
                  </a:schemeClr>
                </a:solidFill>
              </a:rPr>
              <a:t>management</a:t>
            </a:r>
            <a:r>
              <a:rPr lang="ro-RO" sz="2400" b="1" dirty="0" smtClean="0">
                <a:solidFill>
                  <a:schemeClr val="tx2">
                    <a:lumMod val="60000"/>
                    <a:lumOff val="40000"/>
                  </a:schemeClr>
                </a:solidFill>
              </a:rPr>
              <a:t> al</a:t>
            </a:r>
            <a:r>
              <a:rPr lang="en-US" sz="2400" b="1" dirty="0" smtClean="0">
                <a:solidFill>
                  <a:schemeClr val="tx2">
                    <a:lumMod val="60000"/>
                    <a:lumOff val="40000"/>
                  </a:schemeClr>
                </a:solidFill>
              </a:rPr>
              <a:t> </a:t>
            </a:r>
            <a:r>
              <a:rPr lang="en-US" sz="2400" b="1" dirty="0" err="1" smtClean="0">
                <a:solidFill>
                  <a:schemeClr val="tx2">
                    <a:lumMod val="60000"/>
                    <a:lumOff val="40000"/>
                  </a:schemeClr>
                </a:solidFill>
              </a:rPr>
              <a:t>calit</a:t>
            </a:r>
            <a:r>
              <a:rPr lang="ro-RO" sz="2400" b="1" dirty="0" smtClean="0">
                <a:solidFill>
                  <a:schemeClr val="tx2">
                    <a:lumMod val="60000"/>
                    <a:lumOff val="40000"/>
                  </a:schemeClr>
                </a:solidFill>
              </a:rPr>
              <a:t>ăț</a:t>
            </a:r>
            <a:r>
              <a:rPr lang="en-US" sz="2400" b="1" dirty="0" smtClean="0">
                <a:solidFill>
                  <a:schemeClr val="tx2">
                    <a:lumMod val="60000"/>
                    <a:lumOff val="40000"/>
                  </a:schemeClr>
                </a:solidFill>
              </a:rPr>
              <a:t>ii </a:t>
            </a:r>
            <a:r>
              <a:rPr lang="en-US" sz="2400" b="1" dirty="0">
                <a:solidFill>
                  <a:schemeClr val="tx2">
                    <a:lumMod val="60000"/>
                    <a:lumOff val="40000"/>
                  </a:schemeClr>
                </a:solidFill>
              </a:rPr>
              <a:t>(</a:t>
            </a:r>
            <a:r>
              <a:rPr lang="en-US" sz="2400" b="1" dirty="0" smtClean="0">
                <a:solidFill>
                  <a:schemeClr val="tx2">
                    <a:lumMod val="60000"/>
                    <a:lumOff val="40000"/>
                  </a:schemeClr>
                </a:solidFill>
              </a:rPr>
              <a:t>SMC)</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b="1" dirty="0" err="1" smtClean="0">
                <a:solidFill>
                  <a:schemeClr val="tx2">
                    <a:lumMod val="60000"/>
                    <a:lumOff val="40000"/>
                  </a:schemeClr>
                </a:solidFill>
              </a:rPr>
              <a:t>Subactivități</a:t>
            </a:r>
            <a:r>
              <a:rPr lang="ro-RO" sz="2400" b="1" dirty="0" smtClean="0">
                <a:solidFill>
                  <a:schemeClr val="tx2">
                    <a:lumMod val="60000"/>
                    <a:lumOff val="40000"/>
                  </a:schemeClr>
                </a:solidFill>
              </a:rPr>
              <a:t>:</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smtClean="0">
                <a:solidFill>
                  <a:schemeClr val="tx2">
                    <a:lumMod val="60000"/>
                    <a:lumOff val="40000"/>
                  </a:schemeClr>
                </a:solidFill>
              </a:rPr>
              <a:t>	</a:t>
            </a:r>
            <a:r>
              <a:rPr lang="en-US" sz="2400" b="1" dirty="0" smtClean="0">
                <a:solidFill>
                  <a:schemeClr val="tx2">
                    <a:lumMod val="60000"/>
                    <a:lumOff val="40000"/>
                  </a:schemeClr>
                </a:solidFill>
              </a:rPr>
              <a:t>A3.1</a:t>
            </a:r>
            <a:r>
              <a:rPr lang="en-US" sz="2400" dirty="0">
                <a:solidFill>
                  <a:schemeClr val="tx2">
                    <a:lumMod val="60000"/>
                    <a:lumOff val="40000"/>
                  </a:schemeClr>
                </a:solidFill>
              </a:rPr>
              <a:t>. </a:t>
            </a:r>
            <a:r>
              <a:rPr lang="en-US" sz="2400" b="1" dirty="0" err="1" smtClean="0">
                <a:solidFill>
                  <a:schemeClr val="tx2">
                    <a:lumMod val="60000"/>
                    <a:lumOff val="40000"/>
                  </a:schemeClr>
                </a:solidFill>
              </a:rPr>
              <a:t>Preg</a:t>
            </a:r>
            <a:r>
              <a:rPr lang="ro-RO" sz="2400" b="1" dirty="0" smtClean="0">
                <a:solidFill>
                  <a:schemeClr val="tx2">
                    <a:lumMod val="60000"/>
                    <a:lumOff val="40000"/>
                  </a:schemeClr>
                </a:solidFill>
              </a:rPr>
              <a:t>ă</a:t>
            </a:r>
            <a:r>
              <a:rPr lang="en-US" sz="2400" b="1" dirty="0" err="1" smtClean="0">
                <a:solidFill>
                  <a:schemeClr val="tx2">
                    <a:lumMod val="60000"/>
                    <a:lumOff val="40000"/>
                  </a:schemeClr>
                </a:solidFill>
              </a:rPr>
              <a:t>tirea</a:t>
            </a:r>
            <a:r>
              <a:rPr lang="en-US" sz="2400" b="1" dirty="0" smtClean="0">
                <a:solidFill>
                  <a:schemeClr val="tx2">
                    <a:lumMod val="60000"/>
                    <a:lumOff val="40000"/>
                  </a:schemeClr>
                </a:solidFill>
              </a:rPr>
              <a:t> </a:t>
            </a:r>
            <a:r>
              <a:rPr lang="ro-RO" sz="2400" b="1" dirty="0" smtClean="0">
                <a:solidFill>
                  <a:schemeClr val="tx2">
                    <a:lumMod val="60000"/>
                    <a:lumOff val="40000"/>
                  </a:schemeClr>
                </a:solidFill>
              </a:rPr>
              <a:t>ș</a:t>
            </a:r>
            <a:r>
              <a:rPr lang="en-US" sz="2400" b="1" dirty="0" err="1" smtClean="0">
                <a:solidFill>
                  <a:schemeClr val="tx2">
                    <a:lumMod val="60000"/>
                    <a:lumOff val="40000"/>
                  </a:schemeClr>
                </a:solidFill>
              </a:rPr>
              <a:t>i</a:t>
            </a:r>
            <a:r>
              <a:rPr lang="en-US" sz="2400" b="1" dirty="0" smtClean="0">
                <a:solidFill>
                  <a:schemeClr val="tx2">
                    <a:lumMod val="60000"/>
                    <a:lumOff val="40000"/>
                  </a:schemeClr>
                </a:solidFill>
              </a:rPr>
              <a:t> </a:t>
            </a:r>
            <a:r>
              <a:rPr lang="en-US" sz="2400" b="1" dirty="0" err="1" smtClean="0">
                <a:solidFill>
                  <a:schemeClr val="tx2">
                    <a:lumMod val="60000"/>
                    <a:lumOff val="40000"/>
                  </a:schemeClr>
                </a:solidFill>
              </a:rPr>
              <a:t>ini</a:t>
            </a:r>
            <a:r>
              <a:rPr lang="ro-RO" sz="2400" b="1" dirty="0" smtClean="0">
                <a:solidFill>
                  <a:schemeClr val="tx2">
                    <a:lumMod val="60000"/>
                    <a:lumOff val="40000"/>
                  </a:schemeClr>
                </a:solidFill>
              </a:rPr>
              <a:t>ț</a:t>
            </a:r>
            <a:r>
              <a:rPr lang="en-US" sz="2400" b="1" dirty="0" err="1" smtClean="0">
                <a:solidFill>
                  <a:schemeClr val="tx2">
                    <a:lumMod val="60000"/>
                    <a:lumOff val="40000"/>
                  </a:schemeClr>
                </a:solidFill>
              </a:rPr>
              <a:t>ierea</a:t>
            </a:r>
            <a:r>
              <a:rPr lang="en-US" sz="2400" b="1" dirty="0" smtClean="0">
                <a:solidFill>
                  <a:schemeClr val="tx2">
                    <a:lumMod val="60000"/>
                    <a:lumOff val="40000"/>
                  </a:schemeClr>
                </a:solidFill>
              </a:rPr>
              <a:t> </a:t>
            </a:r>
            <a:r>
              <a:rPr lang="en-US" sz="2400" b="1" dirty="0" err="1">
                <a:solidFill>
                  <a:schemeClr val="tx2">
                    <a:lumMod val="60000"/>
                    <a:lumOff val="40000"/>
                  </a:schemeClr>
                </a:solidFill>
              </a:rPr>
              <a:t>unui</a:t>
            </a:r>
            <a:r>
              <a:rPr lang="en-US" sz="2400" b="1" dirty="0">
                <a:solidFill>
                  <a:schemeClr val="tx2">
                    <a:lumMod val="60000"/>
                    <a:lumOff val="40000"/>
                  </a:schemeClr>
                </a:solidFill>
              </a:rPr>
              <a:t> program de </a:t>
            </a:r>
            <a:r>
              <a:rPr lang="en-US" sz="2400" b="1" dirty="0" smtClean="0">
                <a:solidFill>
                  <a:schemeClr val="tx2">
                    <a:lumMod val="60000"/>
                    <a:lumOff val="40000"/>
                  </a:schemeClr>
                </a:solidFill>
              </a:rPr>
              <a:t>con</a:t>
            </a:r>
            <a:r>
              <a:rPr lang="ro-RO" sz="2400" b="1" dirty="0" smtClean="0">
                <a:solidFill>
                  <a:schemeClr val="tx2">
                    <a:lumMod val="60000"/>
                    <a:lumOff val="40000"/>
                  </a:schemeClr>
                </a:solidFill>
              </a:rPr>
              <a:t>ș</a:t>
            </a:r>
            <a:r>
              <a:rPr lang="en-US" sz="2400" b="1" dirty="0" err="1" smtClean="0">
                <a:solidFill>
                  <a:schemeClr val="tx2">
                    <a:lumMod val="60000"/>
                    <a:lumOff val="40000"/>
                  </a:schemeClr>
                </a:solidFill>
              </a:rPr>
              <a:t>tientizare</a:t>
            </a:r>
            <a:r>
              <a:rPr lang="en-US" sz="2400" b="1" dirty="0" smtClean="0">
                <a:solidFill>
                  <a:schemeClr val="tx2">
                    <a:lumMod val="60000"/>
                    <a:lumOff val="40000"/>
                  </a:schemeClr>
                </a:solidFill>
              </a:rPr>
              <a:t> </a:t>
            </a:r>
            <a:r>
              <a:rPr lang="en-US" sz="2400" b="1" dirty="0" err="1">
                <a:solidFill>
                  <a:schemeClr val="tx2">
                    <a:lumMod val="60000"/>
                    <a:lumOff val="40000"/>
                  </a:schemeClr>
                </a:solidFill>
              </a:rPr>
              <a:t>privind</a:t>
            </a:r>
            <a:r>
              <a:rPr lang="en-US" sz="2400" b="1" dirty="0">
                <a:solidFill>
                  <a:schemeClr val="tx2">
                    <a:lumMod val="60000"/>
                    <a:lumOff val="40000"/>
                  </a:schemeClr>
                </a:solidFill>
              </a:rPr>
              <a:t> SMC la </a:t>
            </a:r>
            <a:r>
              <a:rPr lang="en-US" sz="2400" b="1" dirty="0" err="1">
                <a:solidFill>
                  <a:schemeClr val="tx2">
                    <a:lumMod val="60000"/>
                    <a:lumOff val="40000"/>
                  </a:schemeClr>
                </a:solidFill>
              </a:rPr>
              <a:t>nivelul</a:t>
            </a:r>
            <a:r>
              <a:rPr lang="en-US" sz="2400" b="1" dirty="0">
                <a:solidFill>
                  <a:schemeClr val="tx2">
                    <a:lumMod val="60000"/>
                    <a:lumOff val="40000"/>
                  </a:schemeClr>
                </a:solidFill>
              </a:rPr>
              <a:t> </a:t>
            </a:r>
            <a:r>
              <a:rPr lang="en-US" sz="2400" b="1" dirty="0" err="1" smtClean="0">
                <a:solidFill>
                  <a:schemeClr val="tx2">
                    <a:lumMod val="60000"/>
                    <a:lumOff val="40000"/>
                  </a:schemeClr>
                </a:solidFill>
              </a:rPr>
              <a:t>angaja</a:t>
            </a:r>
            <a:r>
              <a:rPr lang="ro-RO" sz="2400" b="1" dirty="0" smtClean="0">
                <a:solidFill>
                  <a:schemeClr val="tx2">
                    <a:lumMod val="60000"/>
                    <a:lumOff val="40000"/>
                  </a:schemeClr>
                </a:solidFill>
              </a:rPr>
              <a:t>ț</a:t>
            </a:r>
            <a:r>
              <a:rPr lang="en-US" sz="2400" b="1" dirty="0" err="1" smtClean="0">
                <a:solidFill>
                  <a:schemeClr val="tx2">
                    <a:lumMod val="60000"/>
                    <a:lumOff val="40000"/>
                  </a:schemeClr>
                </a:solidFill>
              </a:rPr>
              <a:t>ilor</a:t>
            </a:r>
            <a:r>
              <a:rPr lang="en-US" sz="2400" b="1" dirty="0" smtClean="0">
                <a:solidFill>
                  <a:schemeClr val="tx2">
                    <a:lumMod val="60000"/>
                    <a:lumOff val="40000"/>
                  </a:schemeClr>
                </a:solidFill>
              </a:rPr>
              <a:t> </a:t>
            </a:r>
            <a:r>
              <a:rPr lang="en-US" sz="2400" b="1" dirty="0" err="1">
                <a:solidFill>
                  <a:schemeClr val="tx2">
                    <a:lumMod val="60000"/>
                    <a:lumOff val="40000"/>
                  </a:schemeClr>
                </a:solidFill>
              </a:rPr>
              <a:t>institutiei</a:t>
            </a:r>
            <a:r>
              <a:rPr lang="en-US" sz="2400" b="1" dirty="0">
                <a:solidFill>
                  <a:schemeClr val="tx2">
                    <a:lumMod val="60000"/>
                    <a:lumOff val="40000"/>
                  </a:schemeClr>
                </a:solidFill>
              </a:rPr>
              <a:t>. </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dirty="0" err="1">
                <a:solidFill>
                  <a:schemeClr val="tx2">
                    <a:lumMod val="60000"/>
                    <a:lumOff val="40000"/>
                  </a:schemeClr>
                </a:solidFill>
              </a:rPr>
              <a:t>Iulie</a:t>
            </a:r>
            <a:r>
              <a:rPr lang="en-US" sz="2400" dirty="0">
                <a:solidFill>
                  <a:schemeClr val="tx2">
                    <a:lumMod val="60000"/>
                    <a:lumOff val="40000"/>
                  </a:schemeClr>
                </a:solidFill>
              </a:rPr>
              <a:t> 2018 - August </a:t>
            </a:r>
            <a:r>
              <a:rPr lang="en-US" sz="2400" dirty="0" smtClean="0">
                <a:solidFill>
                  <a:schemeClr val="tx2">
                    <a:lumMod val="60000"/>
                    <a:lumOff val="40000"/>
                  </a:schemeClr>
                </a:solidFill>
              </a:rPr>
              <a:t>2018</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smtClean="0">
                <a:solidFill>
                  <a:schemeClr val="tx2">
                    <a:lumMod val="60000"/>
                    <a:lumOff val="40000"/>
                  </a:schemeClr>
                </a:solidFill>
              </a:rPr>
              <a:t>	</a:t>
            </a:r>
            <a:r>
              <a:rPr lang="en-US" sz="2400" b="1" dirty="0" smtClean="0">
                <a:solidFill>
                  <a:schemeClr val="tx2">
                    <a:lumMod val="60000"/>
                    <a:lumOff val="40000"/>
                  </a:schemeClr>
                </a:solidFill>
              </a:rPr>
              <a:t>A3.2</a:t>
            </a:r>
            <a:r>
              <a:rPr lang="en-US" sz="2400" dirty="0" smtClean="0">
                <a:solidFill>
                  <a:schemeClr val="tx2">
                    <a:lumMod val="60000"/>
                    <a:lumOff val="40000"/>
                  </a:schemeClr>
                </a:solidFill>
              </a:rPr>
              <a:t> </a:t>
            </a:r>
            <a:r>
              <a:rPr lang="en-US" sz="2400" b="1" dirty="0" err="1">
                <a:solidFill>
                  <a:schemeClr val="tx2">
                    <a:lumMod val="60000"/>
                    <a:lumOff val="40000"/>
                  </a:schemeClr>
                </a:solidFill>
              </a:rPr>
              <a:t>Elaborarea</a:t>
            </a:r>
            <a:r>
              <a:rPr lang="en-US" sz="2400" b="1" dirty="0">
                <a:solidFill>
                  <a:schemeClr val="tx2">
                    <a:lumMod val="60000"/>
                    <a:lumOff val="40000"/>
                  </a:schemeClr>
                </a:solidFill>
              </a:rPr>
              <a:t> </a:t>
            </a:r>
            <a:r>
              <a:rPr lang="en-US" sz="2400" b="1" dirty="0" err="1">
                <a:solidFill>
                  <a:schemeClr val="tx2">
                    <a:lumMod val="60000"/>
                    <a:lumOff val="40000"/>
                  </a:schemeClr>
                </a:solidFill>
              </a:rPr>
              <a:t>politicii</a:t>
            </a:r>
            <a:r>
              <a:rPr lang="en-US" sz="2400" b="1" dirty="0">
                <a:solidFill>
                  <a:schemeClr val="tx2">
                    <a:lumMod val="60000"/>
                    <a:lumOff val="40000"/>
                  </a:schemeClr>
                </a:solidFill>
              </a:rPr>
              <a:t> de </a:t>
            </a:r>
            <a:r>
              <a:rPr lang="en-US" sz="2400" b="1" dirty="0" err="1">
                <a:solidFill>
                  <a:schemeClr val="tx2">
                    <a:lumMod val="60000"/>
                    <a:lumOff val="40000"/>
                  </a:schemeClr>
                </a:solidFill>
              </a:rPr>
              <a:t>calitate</a:t>
            </a:r>
            <a:r>
              <a:rPr lang="ro-RO" sz="2400" dirty="0">
                <a:solidFill>
                  <a:schemeClr val="tx2">
                    <a:lumMod val="60000"/>
                    <a:lumOff val="40000"/>
                  </a:schemeClr>
                </a:solidFill>
              </a:rPr>
              <a:t/>
            </a:r>
            <a:br>
              <a:rPr lang="ro-RO" sz="2400" dirty="0">
                <a:solidFill>
                  <a:schemeClr val="tx2">
                    <a:lumMod val="60000"/>
                    <a:lumOff val="40000"/>
                  </a:schemeClr>
                </a:solidFill>
              </a:rPr>
            </a:br>
            <a:r>
              <a:rPr lang="en-US" sz="2400" dirty="0" err="1">
                <a:solidFill>
                  <a:schemeClr val="tx2">
                    <a:lumMod val="60000"/>
                    <a:lumOff val="40000"/>
                  </a:schemeClr>
                </a:solidFill>
              </a:rPr>
              <a:t>Septembrie</a:t>
            </a:r>
            <a:r>
              <a:rPr lang="en-US" sz="2400" dirty="0">
                <a:solidFill>
                  <a:schemeClr val="tx2">
                    <a:lumMod val="60000"/>
                    <a:lumOff val="40000"/>
                  </a:schemeClr>
                </a:solidFill>
              </a:rPr>
              <a:t> 2018 </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smtClean="0">
                <a:solidFill>
                  <a:schemeClr val="tx2">
                    <a:lumMod val="60000"/>
                    <a:lumOff val="40000"/>
                  </a:schemeClr>
                </a:solidFill>
              </a:rPr>
              <a:t>	</a:t>
            </a:r>
            <a:r>
              <a:rPr lang="en-US" sz="2400" b="1" dirty="0" err="1" smtClean="0"/>
              <a:t>Rezultat</a:t>
            </a:r>
            <a:r>
              <a:rPr lang="en-US" sz="2400" b="1" dirty="0" smtClean="0"/>
              <a:t> </a:t>
            </a:r>
            <a:r>
              <a:rPr lang="en-US" sz="2400" b="1" dirty="0" err="1"/>
              <a:t>proiect</a:t>
            </a:r>
            <a:r>
              <a:rPr lang="en-US" sz="2400" b="1" dirty="0"/>
              <a:t> 1:</a:t>
            </a:r>
            <a:r>
              <a:rPr lang="ro-RO" sz="2400" dirty="0"/>
              <a:t/>
            </a:r>
            <a:br>
              <a:rPr lang="ro-RO" sz="2400" dirty="0"/>
            </a:br>
            <a:r>
              <a:rPr lang="en-US" sz="2400" dirty="0"/>
              <a:t> – 1 </a:t>
            </a:r>
            <a:r>
              <a:rPr lang="en-US" sz="2400" dirty="0" err="1"/>
              <a:t>angajament</a:t>
            </a:r>
            <a:r>
              <a:rPr lang="en-US" sz="2400" dirty="0"/>
              <a:t> de management </a:t>
            </a:r>
            <a:r>
              <a:rPr lang="en-US" sz="2400" dirty="0" err="1"/>
              <a:t>privind</a:t>
            </a:r>
            <a:r>
              <a:rPr lang="en-US" sz="2400" dirty="0"/>
              <a:t> </a:t>
            </a:r>
            <a:r>
              <a:rPr lang="ro-RO" sz="2400" dirty="0" smtClean="0"/>
              <a:t>î</a:t>
            </a:r>
            <a:r>
              <a:rPr lang="en-US" sz="2400" dirty="0" err="1" smtClean="0"/>
              <a:t>nfiin</a:t>
            </a:r>
            <a:r>
              <a:rPr lang="ro-RO" sz="2400" dirty="0" smtClean="0"/>
              <a:t>ț</a:t>
            </a:r>
            <a:r>
              <a:rPr lang="en-US" sz="2400" dirty="0" smtClean="0"/>
              <a:t>area </a:t>
            </a:r>
            <a:r>
              <a:rPr lang="ro-RO" sz="2400" dirty="0" smtClean="0"/>
              <a:t>ș</a:t>
            </a:r>
            <a:r>
              <a:rPr lang="en-US" sz="2400" dirty="0" err="1" smtClean="0"/>
              <a:t>i</a:t>
            </a:r>
            <a:r>
              <a:rPr lang="en-US" sz="2400" dirty="0" smtClean="0"/>
              <a:t> </a:t>
            </a:r>
            <a:r>
              <a:rPr lang="en-US" sz="2400" dirty="0" err="1"/>
              <a:t>punerea</a:t>
            </a:r>
            <a:r>
              <a:rPr lang="en-US" sz="2400" dirty="0"/>
              <a:t> </a:t>
            </a:r>
            <a:r>
              <a:rPr lang="ro-RO" sz="2400" dirty="0" smtClean="0"/>
              <a:t>î</a:t>
            </a:r>
            <a:r>
              <a:rPr lang="en-US" sz="2400" dirty="0" smtClean="0"/>
              <a:t>n </a:t>
            </a:r>
            <a:r>
              <a:rPr lang="en-US" sz="2400" dirty="0" err="1"/>
              <a:t>aplicare</a:t>
            </a:r>
            <a:r>
              <a:rPr lang="en-US" sz="2400" dirty="0"/>
              <a:t> a </a:t>
            </a:r>
            <a:r>
              <a:rPr lang="en-US" sz="2400" dirty="0" err="1"/>
              <a:t>Sistemului</a:t>
            </a:r>
            <a:r>
              <a:rPr lang="en-US" sz="2400" dirty="0"/>
              <a:t> de </a:t>
            </a:r>
            <a:r>
              <a:rPr lang="en-US" sz="2400" dirty="0" err="1"/>
              <a:t>managementul</a:t>
            </a:r>
            <a:r>
              <a:rPr lang="en-US" sz="2400" dirty="0"/>
              <a:t> </a:t>
            </a:r>
            <a:r>
              <a:rPr lang="en-US" sz="2400" dirty="0" err="1" smtClean="0"/>
              <a:t>calit</a:t>
            </a:r>
            <a:r>
              <a:rPr lang="ro-RO" sz="2400" dirty="0" smtClean="0"/>
              <a:t>ăț</a:t>
            </a:r>
            <a:r>
              <a:rPr lang="en-US" sz="2400" dirty="0" smtClean="0"/>
              <a:t>ii </a:t>
            </a:r>
            <a:r>
              <a:rPr lang="en-US" sz="2400" dirty="0"/>
              <a:t>(SMC) </a:t>
            </a:r>
            <a:r>
              <a:rPr lang="ro-RO" sz="2400" dirty="0"/>
              <a:t/>
            </a:r>
            <a:br>
              <a:rPr lang="ro-RO" sz="2400" dirty="0"/>
            </a:br>
            <a:r>
              <a:rPr lang="ro-RO" sz="2400" dirty="0" smtClean="0"/>
              <a:t>-  </a:t>
            </a:r>
            <a:r>
              <a:rPr lang="en-US" sz="2400" dirty="0" smtClean="0"/>
              <a:t>1 </a:t>
            </a:r>
            <a:r>
              <a:rPr lang="en-US" sz="2400" dirty="0" err="1"/>
              <a:t>politica</a:t>
            </a:r>
            <a:r>
              <a:rPr lang="en-US" sz="2400" dirty="0"/>
              <a:t> de </a:t>
            </a:r>
            <a:r>
              <a:rPr lang="en-US" sz="2400" dirty="0" err="1"/>
              <a:t>calitate</a:t>
            </a:r>
            <a:r>
              <a:rPr lang="ro-RO" sz="2400" dirty="0"/>
              <a:t/>
            </a:r>
            <a:br>
              <a:rPr lang="ro-RO" sz="2400" dirty="0"/>
            </a:br>
            <a:r>
              <a:rPr lang="en-US" sz="2400" dirty="0"/>
              <a:t> </a:t>
            </a:r>
            <a:r>
              <a:rPr lang="ro-RO" sz="2400" dirty="0"/>
              <a:t/>
            </a:r>
            <a:br>
              <a:rPr lang="ro-RO" sz="2400" dirty="0"/>
            </a:br>
            <a:r>
              <a:rPr lang="ro-RO" sz="2400" dirty="0" smtClean="0"/>
              <a:t/>
            </a:r>
            <a:br>
              <a:rPr lang="ro-RO" sz="2400" dirty="0" smtClean="0"/>
            </a:br>
            <a:r>
              <a:rPr lang="ro-RO" sz="2400" dirty="0" smtClean="0"/>
              <a:t/>
            </a:r>
            <a:br>
              <a:rPr lang="ro-RO" sz="2400" dirty="0" smtClean="0"/>
            </a:br>
            <a:r>
              <a:rPr lang="ro-RO" sz="2400" dirty="0" smtClean="0"/>
              <a:t> </a:t>
            </a:r>
            <a:br>
              <a:rPr lang="ro-RO" sz="2400" dirty="0" smtClean="0"/>
            </a:br>
            <a:r>
              <a:rPr lang="ro-RO" sz="2400" dirty="0" smtClean="0"/>
              <a:t/>
            </a:r>
            <a:br>
              <a:rPr lang="ro-RO" sz="2400" dirty="0" smtClean="0"/>
            </a:br>
            <a:r>
              <a:rPr lang="ro-RO" sz="2400" dirty="0" smtClean="0">
                <a:solidFill>
                  <a:schemeClr val="tx2">
                    <a:lumMod val="60000"/>
                    <a:lumOff val="40000"/>
                  </a:schemeClr>
                </a:solidFill>
              </a:rPr>
              <a:t/>
            </a:r>
            <a:br>
              <a:rPr lang="ro-RO" sz="2400" dirty="0" smtClean="0">
                <a:solidFill>
                  <a:schemeClr val="tx2">
                    <a:lumMod val="60000"/>
                    <a:lumOff val="40000"/>
                  </a:schemeClr>
                </a:solidFill>
              </a:rPr>
            </a:br>
            <a:r>
              <a:rPr lang="ro-RO" sz="2400" dirty="0" smtClean="0"/>
              <a:t/>
            </a:r>
            <a:br>
              <a:rPr lang="ro-RO" sz="2400" dirty="0" smtClean="0"/>
            </a:br>
            <a:r>
              <a:rPr lang="ro-RO" sz="2400" dirty="0" smtClean="0"/>
              <a:t/>
            </a:r>
            <a:br>
              <a:rPr lang="ro-RO" sz="2400" dirty="0" smtClean="0"/>
            </a:br>
            <a:r>
              <a:rPr lang="ro-RO" sz="2400" dirty="0" smtClean="0"/>
              <a:t/>
            </a:r>
            <a:br>
              <a:rPr lang="ro-RO" sz="2400" dirty="0" smtClean="0"/>
            </a:br>
            <a:r>
              <a:rPr lang="ro-RO" sz="2400" dirty="0" smtClean="0"/>
              <a:t>	</a:t>
            </a:r>
            <a:r>
              <a:rPr lang="en-GB" sz="2800" b="1" dirty="0" smtClean="0"/>
              <a:t> </a:t>
            </a:r>
            <a:r>
              <a:rPr lang="ro-RO" sz="2800" dirty="0" smtClean="0"/>
              <a:t/>
            </a:r>
            <a:br>
              <a:rPr lang="ro-RO" sz="2800" dirty="0" smtClean="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430887"/>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a:solidFill>
                  <a:srgbClr val="1F497D"/>
                </a:solidFill>
              </a:rPr>
              <a:t>de </a:t>
            </a:r>
            <a:r>
              <a:rPr lang="ro-RO" sz="1100" i="1" dirty="0" smtClean="0">
                <a:solidFill>
                  <a:srgbClr val="1F497D"/>
                </a:solidFill>
              </a:rPr>
              <a:t>înch</a:t>
            </a:r>
            <a:r>
              <a:rPr lang="ro-RO" sz="1100" i="1" dirty="0" smtClean="0">
                <a:solidFill>
                  <a:srgbClr val="1F497D"/>
                </a:solidFill>
              </a:rPr>
              <a:t>idere </a:t>
            </a:r>
            <a:r>
              <a:rPr lang="ro-RO" sz="1100" i="1" dirty="0">
                <a:solidFill>
                  <a:srgbClr val="1F497D"/>
                </a:solidFill>
              </a:rPr>
              <a:t>P</a:t>
            </a:r>
            <a:r>
              <a:rPr lang="en-US" sz="1100" i="1" dirty="0" err="1">
                <a:solidFill>
                  <a:srgbClr val="1F497D"/>
                </a:solidFill>
              </a:rPr>
              <a:t>roiect</a:t>
            </a:r>
            <a:r>
              <a:rPr lang="ro-RO" sz="1100" i="1" dirty="0" smtClean="0">
                <a:solidFill>
                  <a:srgbClr val="1F497D"/>
                </a:solidFill>
              </a:rPr>
              <a:t>,</a:t>
            </a:r>
          </a:p>
          <a:p>
            <a:pPr algn="ctr">
              <a:defRPr/>
            </a:pP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1959303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US" sz="1600" b="1" dirty="0" smtClean="0"/>
              <a:t> </a:t>
            </a: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en-US" sz="1600" dirty="0" smtClean="0"/>
              <a:t> </a:t>
            </a: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GB" sz="1600" b="1" dirty="0" smtClean="0"/>
              <a:t> </a:t>
            </a:r>
            <a:r>
              <a:rPr lang="ro-RO" sz="1600" dirty="0" smtClean="0"/>
              <a:t/>
            </a:r>
            <a:br>
              <a:rPr lang="ro-RO" sz="1600" dirty="0" smtClean="0"/>
            </a:br>
            <a:endParaRPr lang="en-US" sz="1600" b="1" dirty="0">
              <a:solidFill>
                <a:schemeClr val="tx2">
                  <a:lumMod val="75000"/>
                </a:schemeClr>
              </a:solidFill>
              <a:latin typeface="Calibri" panose="020F0502020204030204" pitchFamily="34" charset="0"/>
            </a:endParaRPr>
          </a:p>
        </p:txBody>
      </p:sp>
      <p:sp>
        <p:nvSpPr>
          <p:cNvPr id="5" name="Text Placeholder 4"/>
          <p:cNvSpPr>
            <a:spLocks noGrp="1"/>
          </p:cNvSpPr>
          <p:nvPr>
            <p:ph type="body" idx="1"/>
          </p:nvPr>
        </p:nvSpPr>
        <p:spPr>
          <a:xfrm>
            <a:off x="0" y="1157071"/>
            <a:ext cx="9144000" cy="4737970"/>
          </a:xfrm>
        </p:spPr>
        <p:txBody>
          <a:bodyPr>
            <a:normAutofit fontScale="62500" lnSpcReduction="20000"/>
          </a:bodyPr>
          <a:lstStyle/>
          <a:p>
            <a:r>
              <a:rPr lang="en-US" sz="2900" b="1" dirty="0" err="1">
                <a:solidFill>
                  <a:schemeClr val="tx2">
                    <a:lumMod val="60000"/>
                    <a:lumOff val="40000"/>
                  </a:schemeClr>
                </a:solidFill>
              </a:rPr>
              <a:t>Activitate</a:t>
            </a:r>
            <a:r>
              <a:rPr lang="en-US" sz="2900" b="1" dirty="0">
                <a:solidFill>
                  <a:schemeClr val="tx2">
                    <a:lumMod val="60000"/>
                    <a:lumOff val="40000"/>
                  </a:schemeClr>
                </a:solidFill>
              </a:rPr>
              <a:t>: A4. </a:t>
            </a:r>
            <a:r>
              <a:rPr lang="en-US" sz="2900" b="1" dirty="0" err="1">
                <a:solidFill>
                  <a:schemeClr val="tx2">
                    <a:lumMod val="60000"/>
                    <a:lumOff val="40000"/>
                  </a:schemeClr>
                </a:solidFill>
              </a:rPr>
              <a:t>Stabilirea</a:t>
            </a:r>
            <a:r>
              <a:rPr lang="en-US" sz="2900" b="1" dirty="0">
                <a:solidFill>
                  <a:schemeClr val="tx2">
                    <a:lumMod val="60000"/>
                    <a:lumOff val="40000"/>
                  </a:schemeClr>
                </a:solidFill>
              </a:rPr>
              <a:t> </a:t>
            </a:r>
            <a:r>
              <a:rPr lang="en-US" sz="2900" b="1" dirty="0" err="1">
                <a:solidFill>
                  <a:schemeClr val="tx2">
                    <a:lumMod val="60000"/>
                    <a:lumOff val="40000"/>
                  </a:schemeClr>
                </a:solidFill>
              </a:rPr>
              <a:t>domeniului</a:t>
            </a:r>
            <a:r>
              <a:rPr lang="en-US" sz="2900" b="1" dirty="0">
                <a:solidFill>
                  <a:schemeClr val="tx2">
                    <a:lumMod val="60000"/>
                    <a:lumOff val="40000"/>
                  </a:schemeClr>
                </a:solidFill>
              </a:rPr>
              <a:t> de </a:t>
            </a:r>
            <a:r>
              <a:rPr lang="en-US" sz="2900" b="1" dirty="0" err="1">
                <a:solidFill>
                  <a:schemeClr val="tx2">
                    <a:lumMod val="60000"/>
                    <a:lumOff val="40000"/>
                  </a:schemeClr>
                </a:solidFill>
              </a:rPr>
              <a:t>aplicare</a:t>
            </a:r>
            <a:r>
              <a:rPr lang="en-US" sz="2900" b="1" dirty="0">
                <a:solidFill>
                  <a:schemeClr val="tx2">
                    <a:lumMod val="60000"/>
                    <a:lumOff val="40000"/>
                  </a:schemeClr>
                </a:solidFill>
              </a:rPr>
              <a:t> al SMC </a:t>
            </a:r>
            <a:r>
              <a:rPr lang="ro-RO" sz="2900" b="1" dirty="0" err="1">
                <a:solidFill>
                  <a:schemeClr val="tx2">
                    <a:lumMod val="60000"/>
                    <a:lumOff val="40000"/>
                  </a:schemeClr>
                </a:solidFill>
              </a:rPr>
              <a:t>ș</a:t>
            </a:r>
            <a:r>
              <a:rPr lang="en-US" sz="2900" b="1" dirty="0" err="1" smtClean="0">
                <a:solidFill>
                  <a:schemeClr val="tx2">
                    <a:lumMod val="60000"/>
                    <a:lumOff val="40000"/>
                  </a:schemeClr>
                </a:solidFill>
              </a:rPr>
              <a:t>i</a:t>
            </a:r>
            <a:r>
              <a:rPr lang="en-US" sz="2900" b="1" dirty="0" smtClean="0">
                <a:solidFill>
                  <a:schemeClr val="tx2">
                    <a:lumMod val="60000"/>
                    <a:lumOff val="40000"/>
                  </a:schemeClr>
                </a:solidFill>
              </a:rPr>
              <a:t> </a:t>
            </a:r>
            <a:r>
              <a:rPr lang="en-US" sz="2900" b="1" dirty="0" err="1" smtClean="0">
                <a:solidFill>
                  <a:schemeClr val="tx2">
                    <a:lumMod val="60000"/>
                    <a:lumOff val="40000"/>
                  </a:schemeClr>
                </a:solidFill>
              </a:rPr>
              <a:t>preg</a:t>
            </a:r>
            <a:r>
              <a:rPr lang="ro-RO" sz="2900" b="1" dirty="0" smtClean="0">
                <a:solidFill>
                  <a:schemeClr val="tx2">
                    <a:lumMod val="60000"/>
                    <a:lumOff val="40000"/>
                  </a:schemeClr>
                </a:solidFill>
              </a:rPr>
              <a:t>ă</a:t>
            </a:r>
            <a:r>
              <a:rPr lang="en-US" sz="2900" b="1" dirty="0" err="1" smtClean="0">
                <a:solidFill>
                  <a:schemeClr val="tx2">
                    <a:lumMod val="60000"/>
                    <a:lumOff val="40000"/>
                  </a:schemeClr>
                </a:solidFill>
              </a:rPr>
              <a:t>tirea</a:t>
            </a:r>
            <a:r>
              <a:rPr lang="en-US" sz="2900" b="1" dirty="0" smtClean="0">
                <a:solidFill>
                  <a:schemeClr val="tx2">
                    <a:lumMod val="60000"/>
                    <a:lumOff val="40000"/>
                  </a:schemeClr>
                </a:solidFill>
              </a:rPr>
              <a:t> </a:t>
            </a:r>
            <a:r>
              <a:rPr lang="en-US" sz="2900" b="1" dirty="0" err="1">
                <a:solidFill>
                  <a:schemeClr val="tx2">
                    <a:lumMod val="60000"/>
                    <a:lumOff val="40000"/>
                  </a:schemeClr>
                </a:solidFill>
              </a:rPr>
              <a:t>resurselor</a:t>
            </a:r>
            <a:r>
              <a:rPr lang="en-US" sz="2900" b="1" dirty="0">
                <a:solidFill>
                  <a:schemeClr val="tx2">
                    <a:lumMod val="60000"/>
                    <a:lumOff val="40000"/>
                  </a:schemeClr>
                </a:solidFill>
              </a:rPr>
              <a:t> </a:t>
            </a:r>
            <a:r>
              <a:rPr lang="en-US" sz="2900" b="1" dirty="0" err="1">
                <a:solidFill>
                  <a:schemeClr val="tx2">
                    <a:lumMod val="60000"/>
                    <a:lumOff val="40000"/>
                  </a:schemeClr>
                </a:solidFill>
              </a:rPr>
              <a:t>necesare</a:t>
            </a:r>
            <a:r>
              <a:rPr lang="en-US" sz="2900" b="1" dirty="0">
                <a:solidFill>
                  <a:schemeClr val="tx2">
                    <a:lumMod val="60000"/>
                    <a:lumOff val="40000"/>
                  </a:schemeClr>
                </a:solidFill>
              </a:rPr>
              <a:t> </a:t>
            </a:r>
            <a:r>
              <a:rPr lang="en-US" sz="2900" b="1" dirty="0" smtClean="0">
                <a:solidFill>
                  <a:schemeClr val="tx2">
                    <a:lumMod val="60000"/>
                    <a:lumOff val="40000"/>
                  </a:schemeClr>
                </a:solidFill>
              </a:rPr>
              <a:t>implement</a:t>
            </a:r>
            <a:r>
              <a:rPr lang="ro-RO" sz="2900" b="1" dirty="0" smtClean="0">
                <a:solidFill>
                  <a:schemeClr val="tx2">
                    <a:lumMod val="60000"/>
                    <a:lumOff val="40000"/>
                  </a:schemeClr>
                </a:solidFill>
              </a:rPr>
              <a:t>ă</a:t>
            </a:r>
            <a:r>
              <a:rPr lang="en-US" sz="2900" b="1" dirty="0" err="1" smtClean="0">
                <a:solidFill>
                  <a:schemeClr val="tx2">
                    <a:lumMod val="60000"/>
                    <a:lumOff val="40000"/>
                  </a:schemeClr>
                </a:solidFill>
              </a:rPr>
              <a:t>rii</a:t>
            </a:r>
            <a:r>
              <a:rPr lang="en-US" sz="2900" b="1" dirty="0" smtClean="0">
                <a:solidFill>
                  <a:schemeClr val="tx2">
                    <a:lumMod val="60000"/>
                    <a:lumOff val="40000"/>
                  </a:schemeClr>
                </a:solidFill>
              </a:rPr>
              <a:t> </a:t>
            </a:r>
            <a:r>
              <a:rPr lang="en-US" sz="2900" b="1" dirty="0" err="1" smtClean="0">
                <a:solidFill>
                  <a:schemeClr val="tx2">
                    <a:lumMod val="60000"/>
                    <a:lumOff val="40000"/>
                  </a:schemeClr>
                </a:solidFill>
              </a:rPr>
              <a:t>acest</a:t>
            </a:r>
            <a:r>
              <a:rPr lang="ro-RO" sz="2900" b="1" dirty="0" smtClean="0">
                <a:solidFill>
                  <a:schemeClr val="tx2">
                    <a:lumMod val="60000"/>
                    <a:lumOff val="40000"/>
                  </a:schemeClr>
                </a:solidFill>
              </a:rPr>
              <a:t>u</a:t>
            </a:r>
            <a:r>
              <a:rPr lang="en-US" sz="2900" b="1" dirty="0" err="1" smtClean="0">
                <a:solidFill>
                  <a:schemeClr val="tx2">
                    <a:lumMod val="60000"/>
                    <a:lumOff val="40000"/>
                  </a:schemeClr>
                </a:solidFill>
              </a:rPr>
              <a:t>ia</a:t>
            </a:r>
            <a:r>
              <a:rPr lang="ro-RO" sz="2900" b="1" dirty="0" smtClean="0">
                <a:solidFill>
                  <a:schemeClr val="tx2">
                    <a:lumMod val="60000"/>
                    <a:lumOff val="40000"/>
                  </a:schemeClr>
                </a:solidFill>
              </a:rPr>
              <a:t>.</a:t>
            </a:r>
            <a:endParaRPr lang="ro-RO" sz="2900" dirty="0">
              <a:solidFill>
                <a:schemeClr val="tx2">
                  <a:lumMod val="60000"/>
                  <a:lumOff val="40000"/>
                </a:schemeClr>
              </a:solidFill>
            </a:endParaRPr>
          </a:p>
          <a:p>
            <a:r>
              <a:rPr lang="en-US" sz="2900" b="1" dirty="0" err="1" smtClean="0">
                <a:solidFill>
                  <a:schemeClr val="tx2">
                    <a:lumMod val="60000"/>
                    <a:lumOff val="40000"/>
                  </a:schemeClr>
                </a:solidFill>
              </a:rPr>
              <a:t>Subactivități</a:t>
            </a:r>
            <a:r>
              <a:rPr lang="ro-RO" sz="2900" b="1" dirty="0" smtClean="0">
                <a:solidFill>
                  <a:schemeClr val="tx2">
                    <a:lumMod val="60000"/>
                    <a:lumOff val="40000"/>
                  </a:schemeClr>
                </a:solidFill>
              </a:rPr>
              <a:t>:</a:t>
            </a:r>
            <a:endParaRPr lang="ro-RO" sz="2900" dirty="0">
              <a:solidFill>
                <a:schemeClr val="tx2">
                  <a:lumMod val="60000"/>
                  <a:lumOff val="40000"/>
                </a:schemeClr>
              </a:solidFill>
            </a:endParaRPr>
          </a:p>
          <a:p>
            <a:r>
              <a:rPr lang="en-US" sz="2900" b="1" dirty="0">
                <a:solidFill>
                  <a:schemeClr val="tx2">
                    <a:lumMod val="60000"/>
                    <a:lumOff val="40000"/>
                  </a:schemeClr>
                </a:solidFill>
              </a:rPr>
              <a:t>A4.1</a:t>
            </a:r>
            <a:r>
              <a:rPr lang="en-US" sz="2900" dirty="0">
                <a:solidFill>
                  <a:schemeClr val="tx2">
                    <a:lumMod val="60000"/>
                    <a:lumOff val="40000"/>
                  </a:schemeClr>
                </a:solidFill>
              </a:rPr>
              <a:t>. </a:t>
            </a:r>
            <a:r>
              <a:rPr lang="en-US" sz="2900" b="1" dirty="0" err="1">
                <a:solidFill>
                  <a:schemeClr val="tx2">
                    <a:lumMod val="60000"/>
                    <a:lumOff val="40000"/>
                  </a:schemeClr>
                </a:solidFill>
              </a:rPr>
              <a:t>Elaborarea</a:t>
            </a:r>
            <a:r>
              <a:rPr lang="en-US" sz="2900" b="1" dirty="0">
                <a:solidFill>
                  <a:schemeClr val="tx2">
                    <a:lumMod val="60000"/>
                    <a:lumOff val="40000"/>
                  </a:schemeClr>
                </a:solidFill>
              </a:rPr>
              <a:t> </a:t>
            </a:r>
            <a:r>
              <a:rPr lang="en-US" sz="2900" b="1" dirty="0" err="1">
                <a:solidFill>
                  <a:schemeClr val="tx2">
                    <a:lumMod val="60000"/>
                    <a:lumOff val="40000"/>
                  </a:schemeClr>
                </a:solidFill>
              </a:rPr>
              <a:t>analizei</a:t>
            </a:r>
            <a:r>
              <a:rPr lang="en-US" sz="2900" b="1" dirty="0">
                <a:solidFill>
                  <a:schemeClr val="tx2">
                    <a:lumMod val="60000"/>
                    <a:lumOff val="40000"/>
                  </a:schemeClr>
                </a:solidFill>
              </a:rPr>
              <a:t> </a:t>
            </a:r>
            <a:r>
              <a:rPr lang="en-US" sz="2900" b="1" dirty="0" err="1">
                <a:solidFill>
                  <a:schemeClr val="tx2">
                    <a:lumMod val="60000"/>
                    <a:lumOff val="40000"/>
                  </a:schemeClr>
                </a:solidFill>
              </a:rPr>
              <a:t>privind</a:t>
            </a:r>
            <a:r>
              <a:rPr lang="en-US" sz="2900" b="1" dirty="0">
                <a:solidFill>
                  <a:schemeClr val="tx2">
                    <a:lumMod val="60000"/>
                    <a:lumOff val="40000"/>
                  </a:schemeClr>
                </a:solidFill>
              </a:rPr>
              <a:t> </a:t>
            </a:r>
            <a:r>
              <a:rPr lang="en-US" sz="2900" b="1" dirty="0" err="1">
                <a:solidFill>
                  <a:schemeClr val="tx2">
                    <a:lumMod val="60000"/>
                    <a:lumOff val="40000"/>
                  </a:schemeClr>
                </a:solidFill>
              </a:rPr>
              <a:t>Identificarea</a:t>
            </a:r>
            <a:r>
              <a:rPr lang="en-US" sz="2900" b="1" dirty="0">
                <a:solidFill>
                  <a:schemeClr val="tx2">
                    <a:lumMod val="60000"/>
                    <a:lumOff val="40000"/>
                  </a:schemeClr>
                </a:solidFill>
              </a:rPr>
              <a:t> </a:t>
            </a:r>
            <a:r>
              <a:rPr lang="en-US" sz="2900" b="1" dirty="0" err="1">
                <a:solidFill>
                  <a:schemeClr val="tx2">
                    <a:lumMod val="60000"/>
                    <a:lumOff val="40000"/>
                  </a:schemeClr>
                </a:solidFill>
              </a:rPr>
              <a:t>zonelor</a:t>
            </a:r>
            <a:r>
              <a:rPr lang="en-US" sz="2900" b="1" dirty="0">
                <a:solidFill>
                  <a:schemeClr val="tx2">
                    <a:lumMod val="60000"/>
                    <a:lumOff val="40000"/>
                  </a:schemeClr>
                </a:solidFill>
              </a:rPr>
              <a:t> (</a:t>
            </a:r>
            <a:r>
              <a:rPr lang="en-US" sz="2900" b="1" dirty="0" err="1" smtClean="0">
                <a:solidFill>
                  <a:schemeClr val="tx2">
                    <a:lumMod val="60000"/>
                    <a:lumOff val="40000"/>
                  </a:schemeClr>
                </a:solidFill>
              </a:rPr>
              <a:t>direc</a:t>
            </a:r>
            <a:r>
              <a:rPr lang="ro-RO" sz="2900" b="1" dirty="0" smtClean="0">
                <a:solidFill>
                  <a:schemeClr val="tx2">
                    <a:lumMod val="60000"/>
                    <a:lumOff val="40000"/>
                  </a:schemeClr>
                </a:solidFill>
              </a:rPr>
              <a:t>ț</a:t>
            </a:r>
            <a:r>
              <a:rPr lang="en-US" sz="2900" b="1" dirty="0" smtClean="0">
                <a:solidFill>
                  <a:schemeClr val="tx2">
                    <a:lumMod val="60000"/>
                    <a:lumOff val="40000"/>
                  </a:schemeClr>
                </a:solidFill>
              </a:rPr>
              <a:t>ii </a:t>
            </a:r>
            <a:r>
              <a:rPr lang="ro-RO" sz="2900" b="1" dirty="0" smtClean="0">
                <a:solidFill>
                  <a:schemeClr val="tx2">
                    <a:lumMod val="60000"/>
                    <a:lumOff val="40000"/>
                  </a:schemeClr>
                </a:solidFill>
              </a:rPr>
              <a:t>/servicii/</a:t>
            </a:r>
            <a:r>
              <a:rPr lang="en-US" sz="2900" b="1" dirty="0" err="1" smtClean="0">
                <a:solidFill>
                  <a:schemeClr val="tx2">
                    <a:lumMod val="60000"/>
                    <a:lumOff val="40000"/>
                  </a:schemeClr>
                </a:solidFill>
              </a:rPr>
              <a:t>compartimente</a:t>
            </a:r>
            <a:r>
              <a:rPr lang="en-US" sz="2900" b="1" dirty="0">
                <a:solidFill>
                  <a:schemeClr val="tx2">
                    <a:lumMod val="60000"/>
                    <a:lumOff val="40000"/>
                  </a:schemeClr>
                </a:solidFill>
              </a:rPr>
              <a:t>) </a:t>
            </a:r>
            <a:r>
              <a:rPr lang="ro-RO" sz="2900" b="1" dirty="0" smtClean="0">
                <a:solidFill>
                  <a:schemeClr val="tx2">
                    <a:lumMod val="60000"/>
                    <a:lumOff val="40000"/>
                  </a:schemeClr>
                </a:solidFill>
              </a:rPr>
              <a:t>ș</a:t>
            </a:r>
            <a:r>
              <a:rPr lang="en-US" sz="2900" b="1" dirty="0" err="1" smtClean="0">
                <a:solidFill>
                  <a:schemeClr val="tx2">
                    <a:lumMod val="60000"/>
                    <a:lumOff val="40000"/>
                  </a:schemeClr>
                </a:solidFill>
              </a:rPr>
              <a:t>i</a:t>
            </a:r>
            <a:r>
              <a:rPr lang="en-US" sz="2900" b="1" dirty="0" smtClean="0">
                <a:solidFill>
                  <a:schemeClr val="tx2">
                    <a:lumMod val="60000"/>
                    <a:lumOff val="40000"/>
                  </a:schemeClr>
                </a:solidFill>
              </a:rPr>
              <a:t> </a:t>
            </a:r>
            <a:r>
              <a:rPr lang="en-US" sz="2900" b="1" dirty="0">
                <a:solidFill>
                  <a:schemeClr val="tx2">
                    <a:lumMod val="60000"/>
                    <a:lumOff val="40000"/>
                  </a:schemeClr>
                </a:solidFill>
              </a:rPr>
              <a:t>a </a:t>
            </a:r>
            <a:r>
              <a:rPr lang="en-US" sz="2900" b="1" dirty="0" err="1">
                <a:solidFill>
                  <a:schemeClr val="tx2">
                    <a:lumMod val="60000"/>
                    <a:lumOff val="40000"/>
                  </a:schemeClr>
                </a:solidFill>
              </a:rPr>
              <a:t>proceselor</a:t>
            </a:r>
            <a:r>
              <a:rPr lang="en-US" sz="2900" b="1" dirty="0">
                <a:solidFill>
                  <a:schemeClr val="tx2">
                    <a:lumMod val="60000"/>
                    <a:lumOff val="40000"/>
                  </a:schemeClr>
                </a:solidFill>
              </a:rPr>
              <a:t> de </a:t>
            </a:r>
            <a:r>
              <a:rPr lang="en-US" sz="2900" b="1" dirty="0" err="1">
                <a:solidFill>
                  <a:schemeClr val="tx2">
                    <a:lumMod val="60000"/>
                    <a:lumOff val="40000"/>
                  </a:schemeClr>
                </a:solidFill>
              </a:rPr>
              <a:t>aplicare</a:t>
            </a:r>
            <a:r>
              <a:rPr lang="en-US" sz="2900" b="1" dirty="0">
                <a:solidFill>
                  <a:schemeClr val="tx2">
                    <a:lumMod val="60000"/>
                    <a:lumOff val="40000"/>
                  </a:schemeClr>
                </a:solidFill>
              </a:rPr>
              <a:t> al SMC la </a:t>
            </a:r>
            <a:r>
              <a:rPr lang="en-US" sz="2900" b="1" dirty="0" err="1">
                <a:solidFill>
                  <a:schemeClr val="tx2">
                    <a:lumMod val="60000"/>
                    <a:lumOff val="40000"/>
                  </a:schemeClr>
                </a:solidFill>
              </a:rPr>
              <a:t>nivel</a:t>
            </a:r>
            <a:r>
              <a:rPr lang="en-US" sz="2900" b="1" dirty="0">
                <a:solidFill>
                  <a:schemeClr val="tx2">
                    <a:lumMod val="60000"/>
                    <a:lumOff val="40000"/>
                  </a:schemeClr>
                </a:solidFill>
              </a:rPr>
              <a:t> </a:t>
            </a:r>
            <a:r>
              <a:rPr lang="en-US" sz="2900" b="1" dirty="0" err="1" smtClean="0">
                <a:solidFill>
                  <a:schemeClr val="tx2">
                    <a:lumMod val="60000"/>
                    <a:lumOff val="40000"/>
                  </a:schemeClr>
                </a:solidFill>
              </a:rPr>
              <a:t>organiza</a:t>
            </a:r>
            <a:r>
              <a:rPr lang="ro-RO" sz="2900" b="1" dirty="0" smtClean="0">
                <a:solidFill>
                  <a:schemeClr val="tx2">
                    <a:lumMod val="60000"/>
                    <a:lumOff val="40000"/>
                  </a:schemeClr>
                </a:solidFill>
              </a:rPr>
              <a:t>ț</a:t>
            </a:r>
            <a:r>
              <a:rPr lang="en-US" sz="2900" b="1" dirty="0" err="1" smtClean="0">
                <a:solidFill>
                  <a:schemeClr val="tx2">
                    <a:lumMod val="60000"/>
                    <a:lumOff val="40000"/>
                  </a:schemeClr>
                </a:solidFill>
              </a:rPr>
              <a:t>ional</a:t>
            </a:r>
            <a:r>
              <a:rPr lang="ro-RO" sz="2900" b="1" dirty="0" smtClean="0">
                <a:solidFill>
                  <a:schemeClr val="tx2">
                    <a:lumMod val="60000"/>
                    <a:lumOff val="40000"/>
                  </a:schemeClr>
                </a:solidFill>
              </a:rPr>
              <a:t>.</a:t>
            </a:r>
            <a:endParaRPr lang="ro-RO" sz="2900" dirty="0">
              <a:solidFill>
                <a:schemeClr val="tx2">
                  <a:lumMod val="60000"/>
                  <a:lumOff val="40000"/>
                </a:schemeClr>
              </a:solidFill>
            </a:endParaRPr>
          </a:p>
          <a:p>
            <a:r>
              <a:rPr lang="en-US" sz="2900" dirty="0" err="1">
                <a:solidFill>
                  <a:schemeClr val="tx2">
                    <a:lumMod val="60000"/>
                    <a:lumOff val="40000"/>
                  </a:schemeClr>
                </a:solidFill>
              </a:rPr>
              <a:t>Octombrie</a:t>
            </a:r>
            <a:r>
              <a:rPr lang="en-US" sz="2900" dirty="0">
                <a:solidFill>
                  <a:schemeClr val="tx2">
                    <a:lumMod val="60000"/>
                    <a:lumOff val="40000"/>
                  </a:schemeClr>
                </a:solidFill>
              </a:rPr>
              <a:t> 2018 </a:t>
            </a:r>
            <a:endParaRPr lang="ro-RO" sz="2900" dirty="0" smtClean="0">
              <a:solidFill>
                <a:schemeClr val="tx2">
                  <a:lumMod val="60000"/>
                  <a:lumOff val="40000"/>
                </a:schemeClr>
              </a:solidFill>
            </a:endParaRPr>
          </a:p>
          <a:p>
            <a:r>
              <a:rPr lang="en-US" sz="2900" b="1" dirty="0" smtClean="0">
                <a:solidFill>
                  <a:schemeClr val="tx2">
                    <a:lumMod val="60000"/>
                    <a:lumOff val="40000"/>
                  </a:schemeClr>
                </a:solidFill>
              </a:rPr>
              <a:t>A4.2</a:t>
            </a:r>
            <a:r>
              <a:rPr lang="en-US" sz="2900" b="1" dirty="0">
                <a:solidFill>
                  <a:schemeClr val="tx2">
                    <a:lumMod val="60000"/>
                    <a:lumOff val="40000"/>
                  </a:schemeClr>
                </a:solidFill>
              </a:rPr>
              <a:t>. </a:t>
            </a:r>
            <a:r>
              <a:rPr lang="en-US" sz="2900" b="1" dirty="0" err="1">
                <a:solidFill>
                  <a:schemeClr val="tx2">
                    <a:lumMod val="60000"/>
                    <a:lumOff val="40000"/>
                  </a:schemeClr>
                </a:solidFill>
              </a:rPr>
              <a:t>Documentarea</a:t>
            </a:r>
            <a:r>
              <a:rPr lang="en-US" sz="2900" b="1" dirty="0">
                <a:solidFill>
                  <a:schemeClr val="tx2">
                    <a:lumMod val="60000"/>
                    <a:lumOff val="40000"/>
                  </a:schemeClr>
                </a:solidFill>
              </a:rPr>
              <a:t> </a:t>
            </a:r>
            <a:r>
              <a:rPr lang="ro-RO" sz="2900" b="1" dirty="0" smtClean="0">
                <a:solidFill>
                  <a:schemeClr val="tx2">
                    <a:lumMod val="60000"/>
                    <a:lumOff val="40000"/>
                  </a:schemeClr>
                </a:solidFill>
              </a:rPr>
              <a:t>ș</a:t>
            </a:r>
            <a:r>
              <a:rPr lang="en-US" sz="2900" b="1" dirty="0" err="1" smtClean="0">
                <a:solidFill>
                  <a:schemeClr val="tx2">
                    <a:lumMod val="60000"/>
                    <a:lumOff val="40000"/>
                  </a:schemeClr>
                </a:solidFill>
              </a:rPr>
              <a:t>i</a:t>
            </a:r>
            <a:r>
              <a:rPr lang="en-US" sz="2900" b="1" dirty="0" smtClean="0">
                <a:solidFill>
                  <a:schemeClr val="tx2">
                    <a:lumMod val="60000"/>
                    <a:lumOff val="40000"/>
                  </a:schemeClr>
                </a:solidFill>
              </a:rPr>
              <a:t> </a:t>
            </a:r>
            <a:r>
              <a:rPr lang="en-US" sz="2900" b="1" dirty="0" err="1">
                <a:solidFill>
                  <a:schemeClr val="tx2">
                    <a:lumMod val="60000"/>
                    <a:lumOff val="40000"/>
                  </a:schemeClr>
                </a:solidFill>
              </a:rPr>
              <a:t>elaborarea</a:t>
            </a:r>
            <a:r>
              <a:rPr lang="en-US" sz="2900" b="1" dirty="0">
                <a:solidFill>
                  <a:schemeClr val="tx2">
                    <a:lumMod val="60000"/>
                    <a:lumOff val="40000"/>
                  </a:schemeClr>
                </a:solidFill>
              </a:rPr>
              <a:t> </a:t>
            </a:r>
            <a:r>
              <a:rPr lang="en-US" sz="2900" b="1" dirty="0" err="1">
                <a:solidFill>
                  <a:schemeClr val="tx2">
                    <a:lumMod val="60000"/>
                    <a:lumOff val="40000"/>
                  </a:schemeClr>
                </a:solidFill>
              </a:rPr>
              <a:t>documentului</a:t>
            </a:r>
            <a:r>
              <a:rPr lang="en-US" sz="2900" b="1" dirty="0">
                <a:solidFill>
                  <a:schemeClr val="tx2">
                    <a:lumMod val="60000"/>
                    <a:lumOff val="40000"/>
                  </a:schemeClr>
                </a:solidFill>
              </a:rPr>
              <a:t> "</a:t>
            </a:r>
            <a:r>
              <a:rPr lang="en-US" sz="2900" b="1" dirty="0" err="1">
                <a:solidFill>
                  <a:schemeClr val="tx2">
                    <a:lumMod val="60000"/>
                    <a:lumOff val="40000"/>
                  </a:schemeClr>
                </a:solidFill>
              </a:rPr>
              <a:t>Domeniul</a:t>
            </a:r>
            <a:r>
              <a:rPr lang="en-US" sz="2900" b="1" dirty="0">
                <a:solidFill>
                  <a:schemeClr val="tx2">
                    <a:lumMod val="60000"/>
                    <a:lumOff val="40000"/>
                  </a:schemeClr>
                </a:solidFill>
              </a:rPr>
              <a:t> de </a:t>
            </a:r>
            <a:r>
              <a:rPr lang="en-US" sz="2900" b="1" dirty="0" err="1">
                <a:solidFill>
                  <a:schemeClr val="tx2">
                    <a:lumMod val="60000"/>
                    <a:lumOff val="40000"/>
                  </a:schemeClr>
                </a:solidFill>
              </a:rPr>
              <a:t>aplicare</a:t>
            </a:r>
            <a:r>
              <a:rPr lang="en-US" sz="2900" b="1" dirty="0">
                <a:solidFill>
                  <a:schemeClr val="tx2">
                    <a:lumMod val="60000"/>
                    <a:lumOff val="40000"/>
                  </a:schemeClr>
                </a:solidFill>
              </a:rPr>
              <a:t> </a:t>
            </a:r>
            <a:r>
              <a:rPr lang="en-US" sz="2900" b="1" dirty="0" err="1">
                <a:solidFill>
                  <a:schemeClr val="tx2">
                    <a:lumMod val="60000"/>
                    <a:lumOff val="40000"/>
                  </a:schemeClr>
                </a:solidFill>
              </a:rPr>
              <a:t>pentru</a:t>
            </a:r>
            <a:r>
              <a:rPr lang="en-US" sz="2900" b="1" dirty="0">
                <a:solidFill>
                  <a:schemeClr val="tx2">
                    <a:lumMod val="60000"/>
                    <a:lumOff val="40000"/>
                  </a:schemeClr>
                </a:solidFill>
              </a:rPr>
              <a:t> </a:t>
            </a:r>
            <a:r>
              <a:rPr lang="en-US" sz="2900" b="1" dirty="0" err="1">
                <a:solidFill>
                  <a:schemeClr val="tx2">
                    <a:lumMod val="60000"/>
                    <a:lumOff val="40000"/>
                  </a:schemeClr>
                </a:solidFill>
              </a:rPr>
              <a:t>implementarea</a:t>
            </a:r>
            <a:r>
              <a:rPr lang="en-US" sz="2900" b="1" dirty="0">
                <a:solidFill>
                  <a:schemeClr val="tx2">
                    <a:lumMod val="60000"/>
                    <a:lumOff val="40000"/>
                  </a:schemeClr>
                </a:solidFill>
              </a:rPr>
              <a:t> </a:t>
            </a:r>
            <a:r>
              <a:rPr lang="en-US" sz="2900" b="1" dirty="0" smtClean="0">
                <a:solidFill>
                  <a:schemeClr val="tx2">
                    <a:lumMod val="60000"/>
                    <a:lumOff val="40000"/>
                  </a:schemeClr>
                </a:solidFill>
              </a:rPr>
              <a:t>SMC„</a:t>
            </a:r>
            <a:r>
              <a:rPr lang="ro-RO" sz="2900" b="1" dirty="0" smtClean="0">
                <a:solidFill>
                  <a:schemeClr val="tx2">
                    <a:lumMod val="60000"/>
                    <a:lumOff val="40000"/>
                  </a:schemeClr>
                </a:solidFill>
              </a:rPr>
              <a:t>.</a:t>
            </a:r>
            <a:endParaRPr lang="ro-RO" sz="2900" dirty="0">
              <a:solidFill>
                <a:schemeClr val="tx2">
                  <a:lumMod val="60000"/>
                  <a:lumOff val="40000"/>
                </a:schemeClr>
              </a:solidFill>
            </a:endParaRPr>
          </a:p>
          <a:p>
            <a:r>
              <a:rPr lang="en-US" sz="2900" dirty="0" err="1">
                <a:solidFill>
                  <a:schemeClr val="tx2">
                    <a:lumMod val="60000"/>
                    <a:lumOff val="40000"/>
                  </a:schemeClr>
                </a:solidFill>
              </a:rPr>
              <a:t>Octombrie</a:t>
            </a:r>
            <a:r>
              <a:rPr lang="en-US" sz="2900" dirty="0">
                <a:solidFill>
                  <a:schemeClr val="tx2">
                    <a:lumMod val="60000"/>
                    <a:lumOff val="40000"/>
                  </a:schemeClr>
                </a:solidFill>
              </a:rPr>
              <a:t> </a:t>
            </a:r>
            <a:r>
              <a:rPr lang="en-US" sz="2900" dirty="0" smtClean="0">
                <a:solidFill>
                  <a:schemeClr val="tx2">
                    <a:lumMod val="60000"/>
                    <a:lumOff val="40000"/>
                  </a:schemeClr>
                </a:solidFill>
              </a:rPr>
              <a:t>2018</a:t>
            </a:r>
            <a:endParaRPr lang="ro-RO" sz="2900" dirty="0" smtClean="0">
              <a:solidFill>
                <a:schemeClr val="tx2">
                  <a:lumMod val="60000"/>
                  <a:lumOff val="40000"/>
                </a:schemeClr>
              </a:solidFill>
            </a:endParaRPr>
          </a:p>
          <a:p>
            <a:r>
              <a:rPr lang="en-US" sz="2900" b="1" dirty="0" smtClean="0">
                <a:solidFill>
                  <a:schemeClr val="tx2">
                    <a:lumMod val="60000"/>
                    <a:lumOff val="40000"/>
                  </a:schemeClr>
                </a:solidFill>
              </a:rPr>
              <a:t>A4.3</a:t>
            </a:r>
            <a:r>
              <a:rPr lang="en-US" sz="2900" b="1" dirty="0">
                <a:solidFill>
                  <a:schemeClr val="tx2">
                    <a:lumMod val="60000"/>
                    <a:lumOff val="40000"/>
                  </a:schemeClr>
                </a:solidFill>
              </a:rPr>
              <a:t>.  </a:t>
            </a:r>
            <a:r>
              <a:rPr lang="en-US" sz="2900" b="1" dirty="0" err="1">
                <a:solidFill>
                  <a:schemeClr val="tx2">
                    <a:lumMod val="60000"/>
                    <a:lumOff val="40000"/>
                  </a:schemeClr>
                </a:solidFill>
              </a:rPr>
              <a:t>Elaborarea</a:t>
            </a:r>
            <a:r>
              <a:rPr lang="en-US" sz="2900" b="1" dirty="0">
                <a:solidFill>
                  <a:schemeClr val="tx2">
                    <a:lumMod val="60000"/>
                    <a:lumOff val="40000"/>
                  </a:schemeClr>
                </a:solidFill>
              </a:rPr>
              <a:t> </a:t>
            </a:r>
            <a:r>
              <a:rPr lang="en-US" sz="2900" b="1" dirty="0" err="1" smtClean="0">
                <a:solidFill>
                  <a:schemeClr val="tx2">
                    <a:lumMod val="60000"/>
                    <a:lumOff val="40000"/>
                  </a:schemeClr>
                </a:solidFill>
              </a:rPr>
              <a:t>planific</a:t>
            </a:r>
            <a:r>
              <a:rPr lang="ro-RO" sz="2900" b="1" dirty="0" smtClean="0">
                <a:solidFill>
                  <a:schemeClr val="tx2">
                    <a:lumMod val="60000"/>
                    <a:lumOff val="40000"/>
                  </a:schemeClr>
                </a:solidFill>
              </a:rPr>
              <a:t>ă</a:t>
            </a:r>
            <a:r>
              <a:rPr lang="en-US" sz="2900" b="1" dirty="0" err="1" smtClean="0">
                <a:solidFill>
                  <a:schemeClr val="tx2">
                    <a:lumMod val="60000"/>
                    <a:lumOff val="40000"/>
                  </a:schemeClr>
                </a:solidFill>
              </a:rPr>
              <a:t>rii</a:t>
            </a:r>
            <a:r>
              <a:rPr lang="en-US" sz="2900" b="1" dirty="0" smtClean="0">
                <a:solidFill>
                  <a:schemeClr val="tx2">
                    <a:lumMod val="60000"/>
                    <a:lumOff val="40000"/>
                  </a:schemeClr>
                </a:solidFill>
              </a:rPr>
              <a:t> </a:t>
            </a:r>
            <a:r>
              <a:rPr lang="en-US" sz="2900" b="1" dirty="0" err="1">
                <a:solidFill>
                  <a:schemeClr val="tx2">
                    <a:lumMod val="60000"/>
                    <a:lumOff val="40000"/>
                  </a:schemeClr>
                </a:solidFill>
              </a:rPr>
              <a:t>resurselor</a:t>
            </a:r>
            <a:r>
              <a:rPr lang="en-US" sz="2900" b="1" dirty="0">
                <a:solidFill>
                  <a:schemeClr val="tx2">
                    <a:lumMod val="60000"/>
                    <a:lumOff val="40000"/>
                  </a:schemeClr>
                </a:solidFill>
              </a:rPr>
              <a:t> de </a:t>
            </a:r>
            <a:r>
              <a:rPr lang="en-US" sz="2900" b="1" dirty="0" err="1">
                <a:solidFill>
                  <a:schemeClr val="tx2">
                    <a:lumMod val="60000"/>
                    <a:lumOff val="40000"/>
                  </a:schemeClr>
                </a:solidFill>
              </a:rPr>
              <a:t>timp</a:t>
            </a:r>
            <a:r>
              <a:rPr lang="en-US" sz="2900" b="1" dirty="0">
                <a:solidFill>
                  <a:schemeClr val="tx2">
                    <a:lumMod val="60000"/>
                    <a:lumOff val="40000"/>
                  </a:schemeClr>
                </a:solidFill>
              </a:rPr>
              <a:t> </a:t>
            </a:r>
            <a:r>
              <a:rPr lang="en-US" sz="2900" b="1" dirty="0" err="1">
                <a:solidFill>
                  <a:schemeClr val="tx2">
                    <a:lumMod val="60000"/>
                    <a:lumOff val="40000"/>
                  </a:schemeClr>
                </a:solidFill>
              </a:rPr>
              <a:t>necesare</a:t>
            </a:r>
            <a:r>
              <a:rPr lang="en-US" sz="2900" b="1" dirty="0">
                <a:solidFill>
                  <a:schemeClr val="tx2">
                    <a:lumMod val="60000"/>
                    <a:lumOff val="40000"/>
                  </a:schemeClr>
                </a:solidFill>
              </a:rPr>
              <a:t> </a:t>
            </a:r>
            <a:r>
              <a:rPr lang="en-US" sz="2900" b="1" dirty="0" err="1" smtClean="0">
                <a:solidFill>
                  <a:schemeClr val="tx2">
                    <a:lumMod val="60000"/>
                    <a:lumOff val="40000"/>
                  </a:schemeClr>
                </a:solidFill>
              </a:rPr>
              <a:t>implic</a:t>
            </a:r>
            <a:r>
              <a:rPr lang="ro-RO" sz="2900" b="1" dirty="0" smtClean="0">
                <a:solidFill>
                  <a:schemeClr val="tx2">
                    <a:lumMod val="60000"/>
                    <a:lumOff val="40000"/>
                  </a:schemeClr>
                </a:solidFill>
              </a:rPr>
              <a:t>ă</a:t>
            </a:r>
            <a:r>
              <a:rPr lang="en-US" sz="2900" b="1" dirty="0" err="1" smtClean="0">
                <a:solidFill>
                  <a:schemeClr val="tx2">
                    <a:lumMod val="60000"/>
                    <a:lumOff val="40000"/>
                  </a:schemeClr>
                </a:solidFill>
              </a:rPr>
              <a:t>rii</a:t>
            </a:r>
            <a:r>
              <a:rPr lang="en-US" sz="2900" b="1" dirty="0" smtClean="0">
                <a:solidFill>
                  <a:schemeClr val="tx2">
                    <a:lumMod val="60000"/>
                    <a:lumOff val="40000"/>
                  </a:schemeClr>
                </a:solidFill>
              </a:rPr>
              <a:t> </a:t>
            </a:r>
            <a:r>
              <a:rPr lang="en-US" sz="2900" b="1" dirty="0" err="1">
                <a:solidFill>
                  <a:schemeClr val="tx2">
                    <a:lumMod val="60000"/>
                    <a:lumOff val="40000"/>
                  </a:schemeClr>
                </a:solidFill>
              </a:rPr>
              <a:t>personalului</a:t>
            </a:r>
            <a:r>
              <a:rPr lang="en-US" sz="2900" b="1" dirty="0">
                <a:solidFill>
                  <a:schemeClr val="tx2">
                    <a:lumMod val="60000"/>
                    <a:lumOff val="40000"/>
                  </a:schemeClr>
                </a:solidFill>
              </a:rPr>
              <a:t>, </a:t>
            </a:r>
            <a:r>
              <a:rPr lang="en-US" sz="2900" b="1" dirty="0" err="1">
                <a:solidFill>
                  <a:schemeClr val="tx2">
                    <a:lumMod val="60000"/>
                    <a:lumOff val="40000"/>
                  </a:schemeClr>
                </a:solidFill>
              </a:rPr>
              <a:t>precum</a:t>
            </a:r>
            <a:r>
              <a:rPr lang="en-US" sz="2900" b="1" dirty="0">
                <a:solidFill>
                  <a:schemeClr val="tx2">
                    <a:lumMod val="60000"/>
                    <a:lumOff val="40000"/>
                  </a:schemeClr>
                </a:solidFill>
              </a:rPr>
              <a:t> </a:t>
            </a:r>
            <a:r>
              <a:rPr lang="ro-RO" sz="2900" b="1" dirty="0" smtClean="0">
                <a:solidFill>
                  <a:schemeClr val="tx2">
                    <a:lumMod val="60000"/>
                    <a:lumOff val="40000"/>
                  </a:schemeClr>
                </a:solidFill>
              </a:rPr>
              <a:t>ș</a:t>
            </a:r>
            <a:r>
              <a:rPr lang="en-US" sz="2900" b="1" dirty="0" err="1" smtClean="0">
                <a:solidFill>
                  <a:schemeClr val="tx2">
                    <a:lumMod val="60000"/>
                    <a:lumOff val="40000"/>
                  </a:schemeClr>
                </a:solidFill>
              </a:rPr>
              <a:t>i</a:t>
            </a:r>
            <a:r>
              <a:rPr lang="en-US" sz="2900" b="1" dirty="0" smtClean="0">
                <a:solidFill>
                  <a:schemeClr val="tx2">
                    <a:lumMod val="60000"/>
                    <a:lumOff val="40000"/>
                  </a:schemeClr>
                </a:solidFill>
              </a:rPr>
              <a:t> </a:t>
            </a:r>
            <a:r>
              <a:rPr lang="en-US" sz="2900" b="1" dirty="0" err="1">
                <a:solidFill>
                  <a:schemeClr val="tx2">
                    <a:lumMod val="60000"/>
                    <a:lumOff val="40000"/>
                  </a:schemeClr>
                </a:solidFill>
              </a:rPr>
              <a:t>documentarea</a:t>
            </a:r>
            <a:r>
              <a:rPr lang="en-US" sz="2900" b="1" dirty="0">
                <a:solidFill>
                  <a:schemeClr val="tx2">
                    <a:lumMod val="60000"/>
                    <a:lumOff val="40000"/>
                  </a:schemeClr>
                </a:solidFill>
              </a:rPr>
              <a:t> </a:t>
            </a:r>
            <a:r>
              <a:rPr lang="en-US" sz="2900" b="1" dirty="0" err="1">
                <a:solidFill>
                  <a:schemeClr val="tx2">
                    <a:lumMod val="60000"/>
                    <a:lumOff val="40000"/>
                  </a:schemeClr>
                </a:solidFill>
              </a:rPr>
              <a:t>listei</a:t>
            </a:r>
            <a:r>
              <a:rPr lang="en-US" sz="2900" b="1" dirty="0">
                <a:solidFill>
                  <a:schemeClr val="tx2">
                    <a:lumMod val="60000"/>
                    <a:lumOff val="40000"/>
                  </a:schemeClr>
                </a:solidFill>
              </a:rPr>
              <a:t> cu </a:t>
            </a:r>
            <a:r>
              <a:rPr lang="en-US" sz="2900" b="1" dirty="0" err="1">
                <a:solidFill>
                  <a:schemeClr val="tx2">
                    <a:lumMod val="60000"/>
                    <a:lumOff val="40000"/>
                  </a:schemeClr>
                </a:solidFill>
              </a:rPr>
              <a:t>personalul</a:t>
            </a:r>
            <a:r>
              <a:rPr lang="en-US" sz="2900" b="1" dirty="0">
                <a:solidFill>
                  <a:schemeClr val="tx2">
                    <a:lumMod val="60000"/>
                    <a:lumOff val="40000"/>
                  </a:schemeClr>
                </a:solidFill>
              </a:rPr>
              <a:t> </a:t>
            </a:r>
            <a:r>
              <a:rPr lang="en-US" sz="2900" b="1" dirty="0" err="1" smtClean="0">
                <a:solidFill>
                  <a:schemeClr val="tx2">
                    <a:lumMod val="60000"/>
                    <a:lumOff val="40000"/>
                  </a:schemeClr>
                </a:solidFill>
              </a:rPr>
              <a:t>institu</a:t>
            </a:r>
            <a:r>
              <a:rPr lang="ro-RO" sz="2900" b="1" dirty="0" smtClean="0">
                <a:solidFill>
                  <a:schemeClr val="tx2">
                    <a:lumMod val="60000"/>
                    <a:lumOff val="40000"/>
                  </a:schemeClr>
                </a:solidFill>
              </a:rPr>
              <a:t>ț</a:t>
            </a:r>
            <a:r>
              <a:rPr lang="en-US" sz="2900" b="1" dirty="0" err="1" smtClean="0">
                <a:solidFill>
                  <a:schemeClr val="tx2">
                    <a:lumMod val="60000"/>
                    <a:lumOff val="40000"/>
                  </a:schemeClr>
                </a:solidFill>
              </a:rPr>
              <a:t>iei</a:t>
            </a:r>
            <a:r>
              <a:rPr lang="en-US" sz="2900" b="1" dirty="0" smtClean="0">
                <a:solidFill>
                  <a:schemeClr val="tx2">
                    <a:lumMod val="60000"/>
                    <a:lumOff val="40000"/>
                  </a:schemeClr>
                </a:solidFill>
              </a:rPr>
              <a:t> </a:t>
            </a:r>
            <a:r>
              <a:rPr lang="en-US" sz="2900" b="1" dirty="0" err="1">
                <a:solidFill>
                  <a:schemeClr val="tx2">
                    <a:lumMod val="60000"/>
                    <a:lumOff val="40000"/>
                  </a:schemeClr>
                </a:solidFill>
              </a:rPr>
              <a:t>pentru</a:t>
            </a:r>
            <a:r>
              <a:rPr lang="en-US" sz="2900" b="1" dirty="0">
                <a:solidFill>
                  <a:schemeClr val="tx2">
                    <a:lumMod val="60000"/>
                    <a:lumOff val="40000"/>
                  </a:schemeClr>
                </a:solidFill>
              </a:rPr>
              <a:t> </a:t>
            </a:r>
            <a:r>
              <a:rPr lang="en-US" sz="2900" b="1" dirty="0" err="1">
                <a:solidFill>
                  <a:schemeClr val="tx2">
                    <a:lumMod val="60000"/>
                    <a:lumOff val="40000"/>
                  </a:schemeClr>
                </a:solidFill>
              </a:rPr>
              <a:t>realizarea</a:t>
            </a:r>
            <a:r>
              <a:rPr lang="en-US" sz="2900" b="1" dirty="0">
                <a:solidFill>
                  <a:schemeClr val="tx2">
                    <a:lumMod val="60000"/>
                    <a:lumOff val="40000"/>
                  </a:schemeClr>
                </a:solidFill>
              </a:rPr>
              <a:t> </a:t>
            </a:r>
            <a:r>
              <a:rPr lang="en-US" sz="2900" b="1" dirty="0" err="1" smtClean="0">
                <a:solidFill>
                  <a:schemeClr val="tx2">
                    <a:lumMod val="60000"/>
                    <a:lumOff val="40000"/>
                  </a:schemeClr>
                </a:solidFill>
              </a:rPr>
              <a:t>activit</a:t>
            </a:r>
            <a:r>
              <a:rPr lang="ro-RO" sz="2900" b="1" dirty="0" smtClean="0">
                <a:solidFill>
                  <a:schemeClr val="tx2">
                    <a:lumMod val="60000"/>
                    <a:lumOff val="40000"/>
                  </a:schemeClr>
                </a:solidFill>
              </a:rPr>
              <a:t>ăț</a:t>
            </a:r>
            <a:r>
              <a:rPr lang="en-US" sz="2900" b="1" dirty="0" err="1" smtClean="0">
                <a:solidFill>
                  <a:schemeClr val="tx2">
                    <a:lumMod val="60000"/>
                    <a:lumOff val="40000"/>
                  </a:schemeClr>
                </a:solidFill>
              </a:rPr>
              <a:t>ilor</a:t>
            </a:r>
            <a:r>
              <a:rPr lang="en-US" sz="2900" b="1" dirty="0" smtClean="0">
                <a:solidFill>
                  <a:schemeClr val="tx2">
                    <a:lumMod val="60000"/>
                    <a:lumOff val="40000"/>
                  </a:schemeClr>
                </a:solidFill>
              </a:rPr>
              <a:t> </a:t>
            </a:r>
            <a:r>
              <a:rPr lang="en-US" sz="2900" b="1" dirty="0">
                <a:solidFill>
                  <a:schemeClr val="tx2">
                    <a:lumMod val="60000"/>
                    <a:lumOff val="40000"/>
                  </a:schemeClr>
                </a:solidFill>
              </a:rPr>
              <a:t>de </a:t>
            </a:r>
            <a:r>
              <a:rPr lang="en-US" sz="2900" b="1" dirty="0" err="1">
                <a:solidFill>
                  <a:schemeClr val="tx2">
                    <a:lumMod val="60000"/>
                    <a:lumOff val="40000"/>
                  </a:schemeClr>
                </a:solidFill>
              </a:rPr>
              <a:t>implementare</a:t>
            </a:r>
            <a:r>
              <a:rPr lang="en-US" sz="2900" b="1" dirty="0">
                <a:solidFill>
                  <a:schemeClr val="tx2">
                    <a:lumMod val="60000"/>
                    <a:lumOff val="40000"/>
                  </a:schemeClr>
                </a:solidFill>
              </a:rPr>
              <a:t> a </a:t>
            </a:r>
            <a:r>
              <a:rPr lang="en-US" sz="2900" b="1" dirty="0" smtClean="0">
                <a:solidFill>
                  <a:schemeClr val="tx2">
                    <a:lumMod val="60000"/>
                    <a:lumOff val="40000"/>
                  </a:schemeClr>
                </a:solidFill>
              </a:rPr>
              <a:t>SMC</a:t>
            </a:r>
            <a:r>
              <a:rPr lang="ro-RO" sz="2900" b="1" dirty="0" smtClean="0">
                <a:solidFill>
                  <a:schemeClr val="tx2">
                    <a:lumMod val="60000"/>
                    <a:lumOff val="40000"/>
                  </a:schemeClr>
                </a:solidFill>
              </a:rPr>
              <a:t>.</a:t>
            </a:r>
            <a:endParaRPr lang="ro-RO" sz="2900" dirty="0">
              <a:solidFill>
                <a:schemeClr val="tx2">
                  <a:lumMod val="60000"/>
                  <a:lumOff val="40000"/>
                </a:schemeClr>
              </a:solidFill>
            </a:endParaRPr>
          </a:p>
          <a:p>
            <a:r>
              <a:rPr lang="en-US" sz="2900" dirty="0" err="1">
                <a:solidFill>
                  <a:schemeClr val="tx2">
                    <a:lumMod val="60000"/>
                    <a:lumOff val="40000"/>
                  </a:schemeClr>
                </a:solidFill>
              </a:rPr>
              <a:t>Noiembrie</a:t>
            </a:r>
            <a:r>
              <a:rPr lang="en-US" sz="2900" dirty="0">
                <a:solidFill>
                  <a:schemeClr val="tx2">
                    <a:lumMod val="60000"/>
                    <a:lumOff val="40000"/>
                  </a:schemeClr>
                </a:solidFill>
              </a:rPr>
              <a:t> 2018 -  </a:t>
            </a:r>
            <a:r>
              <a:rPr lang="en-US" sz="2900" dirty="0" err="1">
                <a:solidFill>
                  <a:schemeClr val="tx2">
                    <a:lumMod val="60000"/>
                    <a:lumOff val="40000"/>
                  </a:schemeClr>
                </a:solidFill>
              </a:rPr>
              <a:t>Decembrie</a:t>
            </a:r>
            <a:r>
              <a:rPr lang="en-US" sz="2900" dirty="0">
                <a:solidFill>
                  <a:schemeClr val="tx2">
                    <a:lumMod val="60000"/>
                    <a:lumOff val="40000"/>
                  </a:schemeClr>
                </a:solidFill>
              </a:rPr>
              <a:t> </a:t>
            </a:r>
            <a:r>
              <a:rPr lang="en-US" sz="2900" dirty="0" smtClean="0">
                <a:solidFill>
                  <a:schemeClr val="tx2">
                    <a:lumMod val="60000"/>
                    <a:lumOff val="40000"/>
                  </a:schemeClr>
                </a:solidFill>
              </a:rPr>
              <a:t>2018</a:t>
            </a:r>
            <a:endParaRPr lang="ro-RO" sz="2900" dirty="0" smtClean="0">
              <a:solidFill>
                <a:schemeClr val="tx2">
                  <a:lumMod val="60000"/>
                  <a:lumOff val="40000"/>
                </a:schemeClr>
              </a:solidFill>
            </a:endParaRPr>
          </a:p>
          <a:p>
            <a:endParaRPr lang="ro-RO" sz="2300" dirty="0"/>
          </a:p>
          <a:p>
            <a:r>
              <a:rPr lang="en-US" sz="2300" b="1" dirty="0" err="1">
                <a:solidFill>
                  <a:schemeClr val="tx1"/>
                </a:solidFill>
              </a:rPr>
              <a:t>Rezultat</a:t>
            </a:r>
            <a:r>
              <a:rPr lang="en-US" sz="2300" b="1" dirty="0">
                <a:solidFill>
                  <a:schemeClr val="tx1"/>
                </a:solidFill>
              </a:rPr>
              <a:t> </a:t>
            </a:r>
            <a:r>
              <a:rPr lang="en-US" sz="2300" b="1" dirty="0" err="1">
                <a:solidFill>
                  <a:schemeClr val="tx1"/>
                </a:solidFill>
              </a:rPr>
              <a:t>proiect</a:t>
            </a:r>
            <a:r>
              <a:rPr lang="en-US" sz="2300" b="1" dirty="0">
                <a:solidFill>
                  <a:schemeClr val="tx1"/>
                </a:solidFill>
              </a:rPr>
              <a:t> 2</a:t>
            </a:r>
            <a:r>
              <a:rPr lang="en-US" sz="2300" dirty="0" smtClean="0">
                <a:solidFill>
                  <a:schemeClr val="tx1"/>
                </a:solidFill>
              </a:rPr>
              <a:t>:</a:t>
            </a:r>
            <a:endParaRPr lang="ro-RO" sz="2300" dirty="0">
              <a:solidFill>
                <a:schemeClr val="tx1"/>
              </a:solidFill>
            </a:endParaRPr>
          </a:p>
          <a:p>
            <a:r>
              <a:rPr lang="en-US" sz="2300" dirty="0">
                <a:solidFill>
                  <a:schemeClr val="tx1"/>
                </a:solidFill>
              </a:rPr>
              <a:t> – 1 </a:t>
            </a:r>
            <a:r>
              <a:rPr lang="en-US" sz="2300" dirty="0" err="1">
                <a:solidFill>
                  <a:schemeClr val="tx1"/>
                </a:solidFill>
              </a:rPr>
              <a:t>analiza</a:t>
            </a:r>
            <a:r>
              <a:rPr lang="en-US" sz="2300" dirty="0">
                <a:solidFill>
                  <a:schemeClr val="tx1"/>
                </a:solidFill>
              </a:rPr>
              <a:t> </a:t>
            </a:r>
            <a:r>
              <a:rPr lang="en-US" sz="2300" dirty="0" err="1">
                <a:solidFill>
                  <a:schemeClr val="tx1"/>
                </a:solidFill>
              </a:rPr>
              <a:t>privind</a:t>
            </a:r>
            <a:r>
              <a:rPr lang="en-US" sz="2300" dirty="0">
                <a:solidFill>
                  <a:schemeClr val="tx1"/>
                </a:solidFill>
              </a:rPr>
              <a:t> </a:t>
            </a:r>
            <a:r>
              <a:rPr lang="en-US" sz="2300" dirty="0" err="1">
                <a:solidFill>
                  <a:schemeClr val="tx1"/>
                </a:solidFill>
              </a:rPr>
              <a:t>Identificarea</a:t>
            </a:r>
            <a:r>
              <a:rPr lang="en-US" sz="2300" dirty="0">
                <a:solidFill>
                  <a:schemeClr val="tx1"/>
                </a:solidFill>
              </a:rPr>
              <a:t> </a:t>
            </a:r>
            <a:r>
              <a:rPr lang="en-US" sz="2300" dirty="0" err="1">
                <a:solidFill>
                  <a:schemeClr val="tx1"/>
                </a:solidFill>
              </a:rPr>
              <a:t>zonelor</a:t>
            </a:r>
            <a:r>
              <a:rPr lang="en-US" sz="2300" dirty="0">
                <a:solidFill>
                  <a:schemeClr val="tx1"/>
                </a:solidFill>
              </a:rPr>
              <a:t> (</a:t>
            </a:r>
            <a:r>
              <a:rPr lang="en-US" sz="2300" dirty="0" err="1">
                <a:solidFill>
                  <a:schemeClr val="tx1"/>
                </a:solidFill>
              </a:rPr>
              <a:t>directii</a:t>
            </a:r>
            <a:r>
              <a:rPr lang="en-US" sz="2300" dirty="0">
                <a:solidFill>
                  <a:schemeClr val="tx1"/>
                </a:solidFill>
              </a:rPr>
              <a:t> </a:t>
            </a:r>
            <a:r>
              <a:rPr lang="ro-RO" sz="2300" dirty="0" smtClean="0">
                <a:solidFill>
                  <a:schemeClr val="tx1"/>
                </a:solidFill>
              </a:rPr>
              <a:t>/servicii/</a:t>
            </a:r>
            <a:r>
              <a:rPr lang="en-US" sz="2300" dirty="0" smtClean="0">
                <a:solidFill>
                  <a:schemeClr val="tx1"/>
                </a:solidFill>
              </a:rPr>
              <a:t> </a:t>
            </a:r>
            <a:r>
              <a:rPr lang="en-US" sz="2300" dirty="0" err="1">
                <a:solidFill>
                  <a:schemeClr val="tx1"/>
                </a:solidFill>
              </a:rPr>
              <a:t>compartimente</a:t>
            </a:r>
            <a:r>
              <a:rPr lang="en-US" sz="2300" dirty="0">
                <a:solidFill>
                  <a:schemeClr val="tx1"/>
                </a:solidFill>
              </a:rPr>
              <a:t>) </a:t>
            </a:r>
            <a:r>
              <a:rPr lang="ro-RO" sz="2300" dirty="0" smtClean="0">
                <a:solidFill>
                  <a:schemeClr val="tx1"/>
                </a:solidFill>
              </a:rPr>
              <a:t>ș</a:t>
            </a:r>
            <a:r>
              <a:rPr lang="en-US" sz="2300" dirty="0" err="1" smtClean="0">
                <a:solidFill>
                  <a:schemeClr val="tx1"/>
                </a:solidFill>
              </a:rPr>
              <a:t>i</a:t>
            </a:r>
            <a:r>
              <a:rPr lang="en-US" sz="2300" dirty="0" smtClean="0">
                <a:solidFill>
                  <a:schemeClr val="tx1"/>
                </a:solidFill>
              </a:rPr>
              <a:t> </a:t>
            </a:r>
            <a:r>
              <a:rPr lang="en-US" sz="2300" dirty="0">
                <a:solidFill>
                  <a:schemeClr val="tx1"/>
                </a:solidFill>
              </a:rPr>
              <a:t>a </a:t>
            </a:r>
            <a:r>
              <a:rPr lang="en-US" sz="2300" dirty="0" err="1">
                <a:solidFill>
                  <a:schemeClr val="tx1"/>
                </a:solidFill>
              </a:rPr>
              <a:t>proceselor</a:t>
            </a:r>
            <a:r>
              <a:rPr lang="en-US" sz="2300" dirty="0">
                <a:solidFill>
                  <a:schemeClr val="tx1"/>
                </a:solidFill>
              </a:rPr>
              <a:t> de </a:t>
            </a:r>
            <a:r>
              <a:rPr lang="en-US" sz="2300" dirty="0" err="1">
                <a:solidFill>
                  <a:schemeClr val="tx1"/>
                </a:solidFill>
              </a:rPr>
              <a:t>aplicare</a:t>
            </a:r>
            <a:r>
              <a:rPr lang="en-US" sz="2300" dirty="0">
                <a:solidFill>
                  <a:schemeClr val="tx1"/>
                </a:solidFill>
              </a:rPr>
              <a:t> al SMC la </a:t>
            </a:r>
            <a:r>
              <a:rPr lang="en-US" sz="2300" dirty="0" err="1">
                <a:solidFill>
                  <a:schemeClr val="tx1"/>
                </a:solidFill>
              </a:rPr>
              <a:t>nivel</a:t>
            </a:r>
            <a:r>
              <a:rPr lang="en-US" sz="2300" dirty="0">
                <a:solidFill>
                  <a:schemeClr val="tx1"/>
                </a:solidFill>
              </a:rPr>
              <a:t> </a:t>
            </a:r>
            <a:r>
              <a:rPr lang="en-US" sz="2300" dirty="0" err="1" smtClean="0">
                <a:solidFill>
                  <a:schemeClr val="tx1"/>
                </a:solidFill>
              </a:rPr>
              <a:t>organiza</a:t>
            </a:r>
            <a:r>
              <a:rPr lang="ro-RO" sz="2300" dirty="0" smtClean="0">
                <a:solidFill>
                  <a:schemeClr val="tx1"/>
                </a:solidFill>
              </a:rPr>
              <a:t>ț</a:t>
            </a:r>
            <a:r>
              <a:rPr lang="en-US" sz="2300" dirty="0" err="1" smtClean="0">
                <a:solidFill>
                  <a:schemeClr val="tx1"/>
                </a:solidFill>
              </a:rPr>
              <a:t>ional</a:t>
            </a:r>
            <a:r>
              <a:rPr lang="en-US" sz="2300" dirty="0">
                <a:solidFill>
                  <a:schemeClr val="tx1"/>
                </a:solidFill>
              </a:rPr>
              <a:t>, </a:t>
            </a:r>
            <a:endParaRPr lang="ro-RO" sz="2300" dirty="0">
              <a:solidFill>
                <a:schemeClr val="tx1"/>
              </a:solidFill>
            </a:endParaRPr>
          </a:p>
          <a:p>
            <a:pPr lvl="0"/>
            <a:r>
              <a:rPr lang="ro-RO" sz="2300" dirty="0" smtClean="0">
                <a:solidFill>
                  <a:schemeClr val="tx1"/>
                </a:solidFill>
              </a:rPr>
              <a:t>- </a:t>
            </a:r>
            <a:r>
              <a:rPr lang="en-US" sz="2300" dirty="0" smtClean="0">
                <a:solidFill>
                  <a:schemeClr val="tx1"/>
                </a:solidFill>
              </a:rPr>
              <a:t>1 </a:t>
            </a:r>
            <a:r>
              <a:rPr lang="en-US" sz="2300" dirty="0">
                <a:solidFill>
                  <a:schemeClr val="tx1"/>
                </a:solidFill>
              </a:rPr>
              <a:t>document „</a:t>
            </a:r>
            <a:r>
              <a:rPr lang="en-US" sz="2300" dirty="0" err="1">
                <a:solidFill>
                  <a:schemeClr val="tx1"/>
                </a:solidFill>
              </a:rPr>
              <a:t>Domeniul</a:t>
            </a:r>
            <a:r>
              <a:rPr lang="en-US" sz="2300" dirty="0">
                <a:solidFill>
                  <a:schemeClr val="tx1"/>
                </a:solidFill>
              </a:rPr>
              <a:t> de </a:t>
            </a:r>
            <a:r>
              <a:rPr lang="en-US" sz="2300" dirty="0" err="1">
                <a:solidFill>
                  <a:schemeClr val="tx1"/>
                </a:solidFill>
              </a:rPr>
              <a:t>aplicare</a:t>
            </a:r>
            <a:r>
              <a:rPr lang="en-US" sz="2300" dirty="0">
                <a:solidFill>
                  <a:schemeClr val="tx1"/>
                </a:solidFill>
              </a:rPr>
              <a:t> </a:t>
            </a:r>
            <a:r>
              <a:rPr lang="en-US" sz="2300" dirty="0" err="1">
                <a:solidFill>
                  <a:schemeClr val="tx1"/>
                </a:solidFill>
              </a:rPr>
              <a:t>pentru</a:t>
            </a:r>
            <a:r>
              <a:rPr lang="en-US" sz="2300" dirty="0">
                <a:solidFill>
                  <a:schemeClr val="tx1"/>
                </a:solidFill>
              </a:rPr>
              <a:t> </a:t>
            </a:r>
            <a:r>
              <a:rPr lang="en-US" sz="2300" dirty="0" err="1">
                <a:solidFill>
                  <a:schemeClr val="tx1"/>
                </a:solidFill>
              </a:rPr>
              <a:t>implementarea</a:t>
            </a:r>
            <a:r>
              <a:rPr lang="en-US" sz="2300" dirty="0">
                <a:solidFill>
                  <a:schemeClr val="tx1"/>
                </a:solidFill>
              </a:rPr>
              <a:t> SMC", </a:t>
            </a:r>
            <a:endParaRPr lang="ro-RO" sz="2300" dirty="0">
              <a:solidFill>
                <a:schemeClr val="tx1"/>
              </a:solidFill>
            </a:endParaRPr>
          </a:p>
          <a:p>
            <a:pPr lvl="0"/>
            <a:r>
              <a:rPr lang="ro-RO" sz="2300" dirty="0" smtClean="0">
                <a:solidFill>
                  <a:schemeClr val="tx1"/>
                </a:solidFill>
              </a:rPr>
              <a:t>- </a:t>
            </a:r>
            <a:r>
              <a:rPr lang="en-US" sz="2300" dirty="0" smtClean="0">
                <a:solidFill>
                  <a:schemeClr val="tx1"/>
                </a:solidFill>
              </a:rPr>
              <a:t>1 </a:t>
            </a:r>
            <a:r>
              <a:rPr lang="en-US" sz="2300" dirty="0" err="1">
                <a:solidFill>
                  <a:schemeClr val="tx1"/>
                </a:solidFill>
              </a:rPr>
              <a:t>planificare</a:t>
            </a:r>
            <a:r>
              <a:rPr lang="en-US" sz="2300" dirty="0">
                <a:solidFill>
                  <a:schemeClr val="tx1"/>
                </a:solidFill>
              </a:rPr>
              <a:t> de </a:t>
            </a:r>
            <a:r>
              <a:rPr lang="en-US" sz="2300" dirty="0" err="1">
                <a:solidFill>
                  <a:schemeClr val="tx1"/>
                </a:solidFill>
              </a:rPr>
              <a:t>resurse</a:t>
            </a:r>
            <a:r>
              <a:rPr lang="en-US" sz="2300" dirty="0">
                <a:solidFill>
                  <a:schemeClr val="tx1"/>
                </a:solidFill>
              </a:rPr>
              <a:t> </a:t>
            </a:r>
            <a:r>
              <a:rPr lang="en-US" sz="2300" dirty="0" err="1">
                <a:solidFill>
                  <a:schemeClr val="tx1"/>
                </a:solidFill>
              </a:rPr>
              <a:t>umane</a:t>
            </a:r>
            <a:r>
              <a:rPr lang="en-US" sz="2300" dirty="0">
                <a:solidFill>
                  <a:schemeClr val="tx1"/>
                </a:solidFill>
              </a:rPr>
              <a:t> </a:t>
            </a:r>
            <a:r>
              <a:rPr lang="ro-RO" sz="2300" dirty="0" err="1">
                <a:solidFill>
                  <a:schemeClr val="tx1"/>
                </a:solidFill>
              </a:rPr>
              <a:t>ș</a:t>
            </a:r>
            <a:r>
              <a:rPr lang="en-US" sz="2300" dirty="0" err="1" smtClean="0">
                <a:solidFill>
                  <a:schemeClr val="tx1"/>
                </a:solidFill>
              </a:rPr>
              <a:t>i</a:t>
            </a:r>
            <a:r>
              <a:rPr lang="en-US" sz="2300" dirty="0" smtClean="0">
                <a:solidFill>
                  <a:schemeClr val="tx1"/>
                </a:solidFill>
              </a:rPr>
              <a:t> </a:t>
            </a:r>
            <a:r>
              <a:rPr lang="en-US" sz="2300" dirty="0">
                <a:solidFill>
                  <a:schemeClr val="tx1"/>
                </a:solidFill>
              </a:rPr>
              <a:t>de </a:t>
            </a:r>
            <a:r>
              <a:rPr lang="en-US" sz="2300" dirty="0" err="1">
                <a:solidFill>
                  <a:schemeClr val="tx1"/>
                </a:solidFill>
              </a:rPr>
              <a:t>timp</a:t>
            </a:r>
            <a:r>
              <a:rPr lang="en-US" sz="2300" dirty="0">
                <a:solidFill>
                  <a:schemeClr val="tx1"/>
                </a:solidFill>
              </a:rPr>
              <a:t> </a:t>
            </a:r>
            <a:r>
              <a:rPr lang="en-US" sz="2300" dirty="0" err="1" smtClean="0">
                <a:solidFill>
                  <a:schemeClr val="tx1"/>
                </a:solidFill>
              </a:rPr>
              <a:t>necesar</a:t>
            </a:r>
            <a:r>
              <a:rPr lang="ro-RO" sz="2300" dirty="0" smtClean="0">
                <a:solidFill>
                  <a:schemeClr val="tx1"/>
                </a:solidFill>
              </a:rPr>
              <a:t>ă</a:t>
            </a:r>
            <a:r>
              <a:rPr lang="en-US" sz="2300" dirty="0" smtClean="0">
                <a:solidFill>
                  <a:schemeClr val="tx1"/>
                </a:solidFill>
              </a:rPr>
              <a:t> implement</a:t>
            </a:r>
            <a:r>
              <a:rPr lang="ro-RO" sz="2300" dirty="0" smtClean="0">
                <a:solidFill>
                  <a:schemeClr val="tx1"/>
                </a:solidFill>
              </a:rPr>
              <a:t>ă</a:t>
            </a:r>
            <a:r>
              <a:rPr lang="en-US" sz="2300" dirty="0" err="1" smtClean="0">
                <a:solidFill>
                  <a:schemeClr val="tx1"/>
                </a:solidFill>
              </a:rPr>
              <a:t>rii</a:t>
            </a:r>
            <a:r>
              <a:rPr lang="en-US" sz="2300" dirty="0" smtClean="0">
                <a:solidFill>
                  <a:schemeClr val="tx1"/>
                </a:solidFill>
              </a:rPr>
              <a:t> </a:t>
            </a:r>
            <a:r>
              <a:rPr lang="en-US" sz="2300" dirty="0">
                <a:solidFill>
                  <a:schemeClr val="tx1"/>
                </a:solidFill>
              </a:rPr>
              <a:t>SMC</a:t>
            </a:r>
            <a:endParaRPr lang="ro-RO" sz="2300" dirty="0">
              <a:solidFill>
                <a:schemeClr val="tx1"/>
              </a:solidFill>
            </a:endParaRPr>
          </a:p>
          <a:p>
            <a:endParaRPr lang="ro-RO" dirty="0"/>
          </a:p>
        </p:txBody>
      </p:sp>
      <p:sp>
        <p:nvSpPr>
          <p:cNvPr id="6" name="Footer Placeholder 3"/>
          <p:cNvSpPr>
            <a:spLocks noGrp="1"/>
          </p:cNvSpPr>
          <p:nvPr>
            <p:ph type="ftr" sz="quarter" idx="11"/>
          </p:nvPr>
        </p:nvSpPr>
        <p:spPr>
          <a:xfrm>
            <a:off x="0" y="6559394"/>
            <a:ext cx="9144000" cy="298605"/>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430887"/>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a:solidFill>
                  <a:srgbClr val="1F497D"/>
                </a:solidFill>
              </a:rPr>
              <a:t>de </a:t>
            </a:r>
            <a:r>
              <a:rPr lang="ro-RO" sz="1100" i="1" dirty="0" smtClean="0">
                <a:solidFill>
                  <a:srgbClr val="1F497D"/>
                </a:solidFill>
              </a:rPr>
              <a:t>închidere </a:t>
            </a:r>
            <a:r>
              <a:rPr lang="ro-RO" sz="1100" i="1" dirty="0">
                <a:solidFill>
                  <a:srgbClr val="1F497D"/>
                </a:solidFill>
              </a:rPr>
              <a:t>P</a:t>
            </a:r>
            <a:r>
              <a:rPr lang="en-US" sz="1100" i="1" dirty="0" err="1">
                <a:solidFill>
                  <a:srgbClr val="1F497D"/>
                </a:solidFill>
              </a:rPr>
              <a:t>roiect</a:t>
            </a:r>
            <a:r>
              <a:rPr lang="ro-RO" sz="1100" i="1" dirty="0" smtClean="0">
                <a:solidFill>
                  <a:srgbClr val="1F497D"/>
                </a:solidFill>
              </a:rPr>
              <a:t>,</a:t>
            </a:r>
          </a:p>
          <a:p>
            <a:pPr algn="ctr">
              <a:defRPr/>
            </a:pPr>
            <a:endParaRPr lang="en-US" sz="1100" i="1" dirty="0">
              <a:solidFill>
                <a:srgbClr val="1F497D"/>
              </a:solidFill>
            </a:endParaRPr>
          </a:p>
        </p:txBody>
      </p:sp>
      <p:sp>
        <p:nvSpPr>
          <p:cNvPr id="8" name="TextBox 7"/>
          <p:cNvSpPr txBox="1"/>
          <p:nvPr/>
        </p:nvSpPr>
        <p:spPr>
          <a:xfrm>
            <a:off x="1799691" y="6025845"/>
            <a:ext cx="5544616" cy="430887"/>
          </a:xfrm>
          <a:prstGeom prst="rect">
            <a:avLst/>
          </a:prstGeom>
          <a:noFill/>
        </p:spPr>
        <p:txBody>
          <a:bodyPr wrap="square" rtlCol="0">
            <a:spAutoFit/>
          </a:bodyPr>
          <a:lstStyle/>
          <a:p>
            <a:pPr algn="ctr">
              <a:defRPr/>
            </a:pPr>
            <a:r>
              <a:rPr lang="en-US" sz="1100" dirty="0" smtClean="0">
                <a:solidFill>
                  <a:srgbClr val="1F497D"/>
                </a:solidFill>
              </a:rPr>
              <a:t> </a:t>
            </a: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2026890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US" sz="1600" b="1" dirty="0" smtClean="0"/>
              <a:t> </a:t>
            </a: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en-US" sz="1600" dirty="0" smtClean="0"/>
              <a:t> </a:t>
            </a: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GB" sz="1600" b="1" dirty="0" smtClean="0"/>
              <a:t> </a:t>
            </a:r>
            <a:r>
              <a:rPr lang="ro-RO" sz="1600" dirty="0" smtClean="0"/>
              <a:t/>
            </a:r>
            <a:br>
              <a:rPr lang="ro-RO" sz="1600" dirty="0" smtClean="0"/>
            </a:br>
            <a:endParaRPr lang="en-US" sz="1600" b="1" dirty="0">
              <a:solidFill>
                <a:schemeClr val="tx2">
                  <a:lumMod val="75000"/>
                </a:schemeClr>
              </a:solidFill>
              <a:latin typeface="Calibri" panose="020F0502020204030204" pitchFamily="34" charset="0"/>
            </a:endParaRPr>
          </a:p>
        </p:txBody>
      </p:sp>
      <p:sp>
        <p:nvSpPr>
          <p:cNvPr id="5" name="Text Placeholder 4"/>
          <p:cNvSpPr>
            <a:spLocks noGrp="1"/>
          </p:cNvSpPr>
          <p:nvPr>
            <p:ph type="body" idx="1"/>
          </p:nvPr>
        </p:nvSpPr>
        <p:spPr>
          <a:xfrm>
            <a:off x="0" y="1283135"/>
            <a:ext cx="9144000" cy="4347501"/>
          </a:xfrm>
        </p:spPr>
        <p:txBody>
          <a:bodyPr>
            <a:normAutofit fontScale="92500" lnSpcReduction="20000"/>
          </a:bodyPr>
          <a:lstStyle/>
          <a:p>
            <a:endParaRPr lang="ro-RO" b="1" dirty="0" smtClean="0"/>
          </a:p>
          <a:p>
            <a:r>
              <a:rPr lang="en-US" b="1" dirty="0" err="1" smtClean="0">
                <a:solidFill>
                  <a:schemeClr val="tx2">
                    <a:lumMod val="60000"/>
                    <a:lumOff val="40000"/>
                  </a:schemeClr>
                </a:solidFill>
              </a:rPr>
              <a:t>Activitate</a:t>
            </a:r>
            <a:r>
              <a:rPr lang="en-US" b="1" dirty="0">
                <a:solidFill>
                  <a:schemeClr val="tx2">
                    <a:lumMod val="60000"/>
                    <a:lumOff val="40000"/>
                  </a:schemeClr>
                </a:solidFill>
              </a:rPr>
              <a:t>: A5. </a:t>
            </a:r>
            <a:r>
              <a:rPr lang="ro-RO" b="1" dirty="0">
                <a:solidFill>
                  <a:schemeClr val="tx2">
                    <a:lumMod val="60000"/>
                    <a:lumOff val="40000"/>
                  </a:schemeClr>
                </a:solidFill>
              </a:rPr>
              <a:t>Î</a:t>
            </a:r>
            <a:r>
              <a:rPr lang="en-US" b="1" dirty="0" err="1" smtClean="0">
                <a:solidFill>
                  <a:schemeClr val="tx2">
                    <a:lumMod val="60000"/>
                    <a:lumOff val="40000"/>
                  </a:schemeClr>
                </a:solidFill>
              </a:rPr>
              <a:t>mbun</a:t>
            </a:r>
            <a:r>
              <a:rPr lang="ro-RO" b="1" dirty="0" smtClean="0">
                <a:solidFill>
                  <a:schemeClr val="tx2">
                    <a:lumMod val="60000"/>
                    <a:lumOff val="40000"/>
                  </a:schemeClr>
                </a:solidFill>
              </a:rPr>
              <a:t>ă</a:t>
            </a:r>
            <a:r>
              <a:rPr lang="en-US" b="1" dirty="0" smtClean="0">
                <a:solidFill>
                  <a:schemeClr val="tx2">
                    <a:lumMod val="60000"/>
                    <a:lumOff val="40000"/>
                  </a:schemeClr>
                </a:solidFill>
              </a:rPr>
              <a:t>t</a:t>
            </a:r>
            <a:r>
              <a:rPr lang="ro-RO" b="1" dirty="0" smtClean="0">
                <a:solidFill>
                  <a:schemeClr val="tx2">
                    <a:lumMod val="60000"/>
                    <a:lumOff val="40000"/>
                  </a:schemeClr>
                </a:solidFill>
              </a:rPr>
              <a:t>ăț</a:t>
            </a:r>
            <a:r>
              <a:rPr lang="en-US" b="1" dirty="0" err="1" smtClean="0">
                <a:solidFill>
                  <a:schemeClr val="tx2">
                    <a:lumMod val="60000"/>
                    <a:lumOff val="40000"/>
                  </a:schemeClr>
                </a:solidFill>
              </a:rPr>
              <a:t>irea</a:t>
            </a:r>
            <a:r>
              <a:rPr lang="en-US" b="1" dirty="0" smtClean="0">
                <a:solidFill>
                  <a:schemeClr val="tx2">
                    <a:lumMod val="60000"/>
                    <a:lumOff val="40000"/>
                  </a:schemeClr>
                </a:solidFill>
              </a:rPr>
              <a:t> </a:t>
            </a:r>
            <a:r>
              <a:rPr lang="en-US" b="1" dirty="0" err="1" smtClean="0">
                <a:solidFill>
                  <a:schemeClr val="tx2">
                    <a:lumMod val="60000"/>
                    <a:lumOff val="40000"/>
                  </a:schemeClr>
                </a:solidFill>
              </a:rPr>
              <a:t>cuno</a:t>
            </a:r>
            <a:r>
              <a:rPr lang="ro-RO" b="1" dirty="0" smtClean="0">
                <a:solidFill>
                  <a:schemeClr val="tx2">
                    <a:lumMod val="60000"/>
                    <a:lumOff val="40000"/>
                  </a:schemeClr>
                </a:solidFill>
              </a:rPr>
              <a:t>ș</a:t>
            </a:r>
            <a:r>
              <a:rPr lang="en-US" b="1" dirty="0" smtClean="0">
                <a:solidFill>
                  <a:schemeClr val="tx2">
                    <a:lumMod val="60000"/>
                    <a:lumOff val="40000"/>
                  </a:schemeClr>
                </a:solidFill>
              </a:rPr>
              <a:t>tin</a:t>
            </a:r>
            <a:r>
              <a:rPr lang="ro-RO" b="1" dirty="0" smtClean="0">
                <a:solidFill>
                  <a:schemeClr val="tx2">
                    <a:lumMod val="60000"/>
                    <a:lumOff val="40000"/>
                  </a:schemeClr>
                </a:solidFill>
              </a:rPr>
              <a:t>ț</a:t>
            </a:r>
            <a:r>
              <a:rPr lang="en-US" b="1" dirty="0" err="1" smtClean="0">
                <a:solidFill>
                  <a:schemeClr val="tx2">
                    <a:lumMod val="60000"/>
                    <a:lumOff val="40000"/>
                  </a:schemeClr>
                </a:solidFill>
              </a:rPr>
              <a:t>elor</a:t>
            </a:r>
            <a:r>
              <a:rPr lang="en-US" b="1" dirty="0" smtClean="0">
                <a:solidFill>
                  <a:schemeClr val="tx2">
                    <a:lumMod val="60000"/>
                    <a:lumOff val="40000"/>
                  </a:schemeClr>
                </a:solidFill>
              </a:rPr>
              <a:t> </a:t>
            </a:r>
            <a:r>
              <a:rPr lang="ro-RO" b="1" dirty="0" smtClean="0">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smtClean="0">
                <a:solidFill>
                  <a:schemeClr val="tx2">
                    <a:lumMod val="60000"/>
                    <a:lumOff val="40000"/>
                  </a:schemeClr>
                </a:solidFill>
              </a:rPr>
              <a:t> </a:t>
            </a:r>
            <a:r>
              <a:rPr lang="en-US" b="1" dirty="0" err="1" smtClean="0">
                <a:solidFill>
                  <a:schemeClr val="tx2">
                    <a:lumMod val="60000"/>
                    <a:lumOff val="40000"/>
                  </a:schemeClr>
                </a:solidFill>
              </a:rPr>
              <a:t>abilit</a:t>
            </a:r>
            <a:r>
              <a:rPr lang="ro-RO" b="1" dirty="0" smtClean="0">
                <a:solidFill>
                  <a:schemeClr val="tx2">
                    <a:lumMod val="60000"/>
                    <a:lumOff val="40000"/>
                  </a:schemeClr>
                </a:solidFill>
              </a:rPr>
              <a:t>ăț</a:t>
            </a:r>
            <a:r>
              <a:rPr lang="en-US" b="1" dirty="0" err="1" smtClean="0">
                <a:solidFill>
                  <a:schemeClr val="tx2">
                    <a:lumMod val="60000"/>
                    <a:lumOff val="40000"/>
                  </a:schemeClr>
                </a:solidFill>
              </a:rPr>
              <a:t>ilor</a:t>
            </a:r>
            <a:r>
              <a:rPr lang="en-US" b="1" dirty="0" smtClean="0">
                <a:solidFill>
                  <a:schemeClr val="tx2">
                    <a:lumMod val="60000"/>
                    <a:lumOff val="40000"/>
                  </a:schemeClr>
                </a:solidFill>
              </a:rPr>
              <a:t> </a:t>
            </a:r>
            <a:r>
              <a:rPr lang="en-US" b="1" dirty="0" err="1">
                <a:solidFill>
                  <a:schemeClr val="tx2">
                    <a:lumMod val="60000"/>
                    <a:lumOff val="40000"/>
                  </a:schemeClr>
                </a:solidFill>
              </a:rPr>
              <a:t>personalului</a:t>
            </a:r>
            <a:r>
              <a:rPr lang="en-US" b="1" dirty="0">
                <a:solidFill>
                  <a:schemeClr val="tx2">
                    <a:lumMod val="60000"/>
                    <a:lumOff val="40000"/>
                  </a:schemeClr>
                </a:solidFill>
              </a:rPr>
              <a:t> din </a:t>
            </a:r>
            <a:r>
              <a:rPr lang="en-US" b="1" dirty="0" smtClean="0">
                <a:solidFill>
                  <a:schemeClr val="tx2">
                    <a:lumMod val="60000"/>
                    <a:lumOff val="40000"/>
                  </a:schemeClr>
                </a:solidFill>
              </a:rPr>
              <a:t>U</a:t>
            </a:r>
            <a:r>
              <a:rPr lang="ro-RO" b="1" dirty="0" smtClean="0">
                <a:solidFill>
                  <a:schemeClr val="tx2">
                    <a:lumMod val="60000"/>
                    <a:lumOff val="40000"/>
                  </a:schemeClr>
                </a:solidFill>
              </a:rPr>
              <a:t>.</a:t>
            </a:r>
            <a:r>
              <a:rPr lang="en-US" b="1" dirty="0" smtClean="0">
                <a:solidFill>
                  <a:schemeClr val="tx2">
                    <a:lumMod val="60000"/>
                    <a:lumOff val="40000"/>
                  </a:schemeClr>
                </a:solidFill>
              </a:rPr>
              <a:t>A</a:t>
            </a:r>
            <a:r>
              <a:rPr lang="ro-RO" b="1" dirty="0" smtClean="0">
                <a:solidFill>
                  <a:schemeClr val="tx2">
                    <a:lumMod val="60000"/>
                    <a:lumOff val="40000"/>
                  </a:schemeClr>
                </a:solidFill>
              </a:rPr>
              <a:t>.</a:t>
            </a:r>
            <a:r>
              <a:rPr lang="en-US" b="1" dirty="0" smtClean="0">
                <a:solidFill>
                  <a:schemeClr val="tx2">
                    <a:lumMod val="60000"/>
                    <a:lumOff val="40000"/>
                  </a:schemeClr>
                </a:solidFill>
              </a:rPr>
              <a:t>T</a:t>
            </a:r>
            <a:r>
              <a:rPr lang="ro-RO" b="1" dirty="0" smtClean="0">
                <a:solidFill>
                  <a:schemeClr val="tx2">
                    <a:lumMod val="60000"/>
                    <a:lumOff val="40000"/>
                  </a:schemeClr>
                </a:solidFill>
              </a:rPr>
              <a:t>.</a:t>
            </a:r>
            <a:r>
              <a:rPr lang="en-US" b="1" dirty="0" smtClean="0">
                <a:solidFill>
                  <a:schemeClr val="tx2">
                    <a:lumMod val="60000"/>
                    <a:lumOff val="40000"/>
                  </a:schemeClr>
                </a:solidFill>
              </a:rPr>
              <a:t> </a:t>
            </a:r>
            <a:r>
              <a:rPr lang="en-US" b="1" dirty="0" err="1">
                <a:solidFill>
                  <a:schemeClr val="tx2">
                    <a:lumMod val="60000"/>
                    <a:lumOff val="40000"/>
                  </a:schemeClr>
                </a:solidFill>
              </a:rPr>
              <a:t>Codlea</a:t>
            </a:r>
            <a:r>
              <a:rPr lang="en-US" b="1" dirty="0">
                <a:solidFill>
                  <a:schemeClr val="tx2">
                    <a:lumMod val="60000"/>
                    <a:lumOff val="40000"/>
                  </a:schemeClr>
                </a:solidFill>
              </a:rPr>
              <a:t>, </a:t>
            </a:r>
            <a:r>
              <a:rPr lang="ro-RO" b="1" dirty="0" smtClean="0">
                <a:solidFill>
                  <a:schemeClr val="tx2">
                    <a:lumMod val="60000"/>
                    <a:lumOff val="40000"/>
                  </a:schemeClr>
                </a:solidFill>
              </a:rPr>
              <a:t>î</a:t>
            </a:r>
            <a:r>
              <a:rPr lang="en-US" b="1" dirty="0" smtClean="0">
                <a:solidFill>
                  <a:schemeClr val="tx2">
                    <a:lumMod val="60000"/>
                    <a:lumOff val="40000"/>
                  </a:schemeClr>
                </a:solidFill>
              </a:rPr>
              <a:t>n </a:t>
            </a:r>
            <a:r>
              <a:rPr lang="en-US" b="1" dirty="0" err="1">
                <a:solidFill>
                  <a:schemeClr val="tx2">
                    <a:lumMod val="60000"/>
                    <a:lumOff val="40000"/>
                  </a:schemeClr>
                </a:solidFill>
              </a:rPr>
              <a:t>vederea</a:t>
            </a:r>
            <a:r>
              <a:rPr lang="en-US" b="1" dirty="0">
                <a:solidFill>
                  <a:schemeClr val="tx2">
                    <a:lumMod val="60000"/>
                    <a:lumOff val="40000"/>
                  </a:schemeClr>
                </a:solidFill>
              </a:rPr>
              <a:t> </a:t>
            </a:r>
            <a:r>
              <a:rPr lang="en-US" b="1" dirty="0" err="1" smtClean="0">
                <a:solidFill>
                  <a:schemeClr val="tx2">
                    <a:lumMod val="60000"/>
                    <a:lumOff val="40000"/>
                  </a:schemeClr>
                </a:solidFill>
              </a:rPr>
              <a:t>sus</a:t>
            </a:r>
            <a:r>
              <a:rPr lang="ro-RO" b="1" dirty="0" smtClean="0">
                <a:solidFill>
                  <a:schemeClr val="tx2">
                    <a:lumMod val="60000"/>
                    <a:lumOff val="40000"/>
                  </a:schemeClr>
                </a:solidFill>
              </a:rPr>
              <a:t>ț</a:t>
            </a:r>
            <a:r>
              <a:rPr lang="en-US" b="1" dirty="0" err="1" smtClean="0">
                <a:solidFill>
                  <a:schemeClr val="tx2">
                    <a:lumMod val="60000"/>
                    <a:lumOff val="40000"/>
                  </a:schemeClr>
                </a:solidFill>
              </a:rPr>
              <a:t>inerii</a:t>
            </a:r>
            <a:r>
              <a:rPr lang="en-US" b="1" dirty="0" smtClean="0">
                <a:solidFill>
                  <a:schemeClr val="tx2">
                    <a:lumMod val="60000"/>
                    <a:lumOff val="40000"/>
                  </a:schemeClr>
                </a:solidFill>
              </a:rPr>
              <a:t> m</a:t>
            </a:r>
            <a:r>
              <a:rPr lang="ro-RO" b="1" dirty="0" smtClean="0">
                <a:solidFill>
                  <a:schemeClr val="tx2">
                    <a:lumMod val="60000"/>
                    <a:lumOff val="40000"/>
                  </a:schemeClr>
                </a:solidFill>
              </a:rPr>
              <a:t>ă</a:t>
            </a:r>
            <a:r>
              <a:rPr lang="en-US" b="1" dirty="0" err="1" smtClean="0">
                <a:solidFill>
                  <a:schemeClr val="tx2">
                    <a:lumMod val="60000"/>
                    <a:lumOff val="40000"/>
                  </a:schemeClr>
                </a:solidFill>
              </a:rPr>
              <a:t>surilor</a:t>
            </a:r>
            <a:r>
              <a:rPr lang="en-US" b="1" dirty="0" smtClean="0">
                <a:solidFill>
                  <a:schemeClr val="tx2">
                    <a:lumMod val="60000"/>
                    <a:lumOff val="40000"/>
                  </a:schemeClr>
                </a:solidFill>
              </a:rPr>
              <a:t> </a:t>
            </a:r>
            <a:r>
              <a:rPr lang="en-US" b="1" dirty="0" err="1">
                <a:solidFill>
                  <a:schemeClr val="tx2">
                    <a:lumMod val="60000"/>
                    <a:lumOff val="40000"/>
                  </a:schemeClr>
                </a:solidFill>
              </a:rPr>
              <a:t>privind</a:t>
            </a:r>
            <a:r>
              <a:rPr lang="en-US" b="1" dirty="0">
                <a:solidFill>
                  <a:schemeClr val="tx2">
                    <a:lumMod val="60000"/>
                    <a:lumOff val="40000"/>
                  </a:schemeClr>
                </a:solidFill>
              </a:rPr>
              <a:t> </a:t>
            </a:r>
            <a:r>
              <a:rPr lang="en-US" b="1" dirty="0" err="1">
                <a:solidFill>
                  <a:schemeClr val="tx2">
                    <a:lumMod val="60000"/>
                    <a:lumOff val="40000"/>
                  </a:schemeClr>
                </a:solidFill>
              </a:rPr>
              <a:t>implementarea</a:t>
            </a:r>
            <a:r>
              <a:rPr lang="en-US" b="1" dirty="0">
                <a:solidFill>
                  <a:schemeClr val="tx2">
                    <a:lumMod val="60000"/>
                    <a:lumOff val="40000"/>
                  </a:schemeClr>
                </a:solidFill>
              </a:rPr>
              <a:t> SMC la </a:t>
            </a:r>
            <a:r>
              <a:rPr lang="en-US" b="1" dirty="0" err="1">
                <a:solidFill>
                  <a:schemeClr val="tx2">
                    <a:lumMod val="60000"/>
                    <a:lumOff val="40000"/>
                  </a:schemeClr>
                </a:solidFill>
              </a:rPr>
              <a:t>nivelul</a:t>
            </a:r>
            <a:r>
              <a:rPr lang="en-US" b="1" dirty="0">
                <a:solidFill>
                  <a:schemeClr val="tx2">
                    <a:lumMod val="60000"/>
                    <a:lumOff val="40000"/>
                  </a:schemeClr>
                </a:solidFill>
              </a:rPr>
              <a:t> </a:t>
            </a:r>
            <a:r>
              <a:rPr lang="en-US" b="1" dirty="0" err="1" smtClean="0">
                <a:solidFill>
                  <a:schemeClr val="tx2">
                    <a:lumMod val="60000"/>
                    <a:lumOff val="40000"/>
                  </a:schemeClr>
                </a:solidFill>
              </a:rPr>
              <a:t>intitu</a:t>
            </a:r>
            <a:r>
              <a:rPr lang="ro-RO" b="1" dirty="0" smtClean="0">
                <a:solidFill>
                  <a:schemeClr val="tx2">
                    <a:lumMod val="60000"/>
                    <a:lumOff val="40000"/>
                  </a:schemeClr>
                </a:solidFill>
              </a:rPr>
              <a:t>ț</a:t>
            </a:r>
            <a:r>
              <a:rPr lang="en-US" b="1" dirty="0" err="1" smtClean="0">
                <a:solidFill>
                  <a:schemeClr val="tx2">
                    <a:lumMod val="60000"/>
                    <a:lumOff val="40000"/>
                  </a:schemeClr>
                </a:solidFill>
              </a:rPr>
              <a:t>iei</a:t>
            </a:r>
            <a:r>
              <a:rPr lang="ro-RO" b="1" dirty="0" smtClean="0">
                <a:solidFill>
                  <a:schemeClr val="tx2">
                    <a:lumMod val="60000"/>
                    <a:lumOff val="40000"/>
                  </a:schemeClr>
                </a:solidFill>
              </a:rPr>
              <a:t>.</a:t>
            </a:r>
            <a:endParaRPr lang="ro-RO" dirty="0">
              <a:solidFill>
                <a:schemeClr val="tx2">
                  <a:lumMod val="60000"/>
                  <a:lumOff val="40000"/>
                </a:schemeClr>
              </a:solidFill>
            </a:endParaRPr>
          </a:p>
          <a:p>
            <a:r>
              <a:rPr lang="en-US" b="1" dirty="0" err="1" smtClean="0">
                <a:solidFill>
                  <a:schemeClr val="tx2">
                    <a:lumMod val="60000"/>
                    <a:lumOff val="40000"/>
                  </a:schemeClr>
                </a:solidFill>
              </a:rPr>
              <a:t>Subactivități</a:t>
            </a:r>
            <a:r>
              <a:rPr lang="ro-RO" b="1" dirty="0" smtClean="0">
                <a:solidFill>
                  <a:schemeClr val="tx2">
                    <a:lumMod val="60000"/>
                    <a:lumOff val="40000"/>
                  </a:schemeClr>
                </a:solidFill>
              </a:rPr>
              <a:t>:</a:t>
            </a:r>
            <a:endParaRPr lang="ro-RO" dirty="0">
              <a:solidFill>
                <a:schemeClr val="tx2">
                  <a:lumMod val="60000"/>
                  <a:lumOff val="40000"/>
                </a:schemeClr>
              </a:solidFill>
            </a:endParaRPr>
          </a:p>
          <a:p>
            <a:r>
              <a:rPr lang="en-US" b="1" dirty="0">
                <a:solidFill>
                  <a:schemeClr val="tx2">
                    <a:lumMod val="60000"/>
                    <a:lumOff val="40000"/>
                  </a:schemeClr>
                </a:solidFill>
              </a:rPr>
              <a:t>A5.1. </a:t>
            </a:r>
            <a:r>
              <a:rPr lang="en-US" b="1" dirty="0" err="1">
                <a:solidFill>
                  <a:schemeClr val="tx2">
                    <a:lumMod val="60000"/>
                    <a:lumOff val="40000"/>
                  </a:schemeClr>
                </a:solidFill>
              </a:rPr>
              <a:t>Organizarea</a:t>
            </a:r>
            <a:r>
              <a:rPr lang="en-US" b="1" dirty="0">
                <a:solidFill>
                  <a:schemeClr val="tx2">
                    <a:lumMod val="60000"/>
                    <a:lumOff val="40000"/>
                  </a:schemeClr>
                </a:solidFill>
              </a:rPr>
              <a:t> </a:t>
            </a:r>
            <a:r>
              <a:rPr lang="ro-RO" b="1" dirty="0" smtClean="0">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err="1">
                <a:solidFill>
                  <a:schemeClr val="tx2">
                    <a:lumMod val="60000"/>
                    <a:lumOff val="40000"/>
                  </a:schemeClr>
                </a:solidFill>
              </a:rPr>
              <a:t>implementarea</a:t>
            </a:r>
            <a:r>
              <a:rPr lang="en-US" b="1" dirty="0">
                <a:solidFill>
                  <a:schemeClr val="tx2">
                    <a:lumMod val="60000"/>
                    <a:lumOff val="40000"/>
                  </a:schemeClr>
                </a:solidFill>
              </a:rPr>
              <a:t>  </a:t>
            </a:r>
            <a:r>
              <a:rPr lang="en-US" b="1" dirty="0" err="1">
                <a:solidFill>
                  <a:schemeClr val="tx2">
                    <a:lumMod val="60000"/>
                    <a:lumOff val="40000"/>
                  </a:schemeClr>
                </a:solidFill>
              </a:rPr>
              <a:t>unui</a:t>
            </a:r>
            <a:r>
              <a:rPr lang="en-US" b="1" dirty="0">
                <a:solidFill>
                  <a:schemeClr val="tx2">
                    <a:lumMod val="60000"/>
                    <a:lumOff val="40000"/>
                  </a:schemeClr>
                </a:solidFill>
              </a:rPr>
              <a:t> curs de </a:t>
            </a:r>
            <a:r>
              <a:rPr lang="en-US" b="1" dirty="0" err="1">
                <a:solidFill>
                  <a:schemeClr val="tx2">
                    <a:lumMod val="60000"/>
                    <a:lumOff val="40000"/>
                  </a:schemeClr>
                </a:solidFill>
              </a:rPr>
              <a:t>instruire</a:t>
            </a:r>
            <a:r>
              <a:rPr lang="en-US" b="1" dirty="0">
                <a:solidFill>
                  <a:schemeClr val="tx2">
                    <a:lumMod val="60000"/>
                    <a:lumOff val="40000"/>
                  </a:schemeClr>
                </a:solidFill>
              </a:rPr>
              <a:t> de </a:t>
            </a:r>
            <a:r>
              <a:rPr lang="en-US" b="1" dirty="0" err="1">
                <a:solidFill>
                  <a:schemeClr val="tx2">
                    <a:lumMod val="60000"/>
                    <a:lumOff val="40000"/>
                  </a:schemeClr>
                </a:solidFill>
              </a:rPr>
              <a:t>baza</a:t>
            </a:r>
            <a:r>
              <a:rPr lang="en-US" b="1" dirty="0">
                <a:solidFill>
                  <a:schemeClr val="tx2">
                    <a:lumMod val="60000"/>
                    <a:lumOff val="40000"/>
                  </a:schemeClr>
                </a:solidFill>
              </a:rPr>
              <a:t> </a:t>
            </a:r>
            <a:r>
              <a:rPr lang="ro-RO" b="1" dirty="0" smtClean="0">
                <a:solidFill>
                  <a:schemeClr val="tx2">
                    <a:lumMod val="60000"/>
                    <a:lumOff val="40000"/>
                  </a:schemeClr>
                </a:solidFill>
              </a:rPr>
              <a:t>î</a:t>
            </a:r>
            <a:r>
              <a:rPr lang="en-US" b="1" dirty="0" smtClean="0">
                <a:solidFill>
                  <a:schemeClr val="tx2">
                    <a:lumMod val="60000"/>
                    <a:lumOff val="40000"/>
                  </a:schemeClr>
                </a:solidFill>
              </a:rPr>
              <a:t>n </a:t>
            </a:r>
            <a:r>
              <a:rPr lang="en-US" b="1" dirty="0" err="1">
                <a:solidFill>
                  <a:schemeClr val="tx2">
                    <a:lumMod val="60000"/>
                    <a:lumOff val="40000"/>
                  </a:schemeClr>
                </a:solidFill>
              </a:rPr>
              <a:t>domeniul</a:t>
            </a:r>
            <a:r>
              <a:rPr lang="en-US" b="1" dirty="0">
                <a:solidFill>
                  <a:schemeClr val="tx2">
                    <a:lumMod val="60000"/>
                    <a:lumOff val="40000"/>
                  </a:schemeClr>
                </a:solidFill>
              </a:rPr>
              <a:t> ISO 9001:2015 – </a:t>
            </a:r>
            <a:r>
              <a:rPr lang="en-US" b="1" dirty="0" err="1">
                <a:solidFill>
                  <a:schemeClr val="tx2">
                    <a:lumMod val="60000"/>
                    <a:lumOff val="40000"/>
                  </a:schemeClr>
                </a:solidFill>
              </a:rPr>
              <a:t>Sisteme</a:t>
            </a:r>
            <a:r>
              <a:rPr lang="en-US" b="1" dirty="0">
                <a:solidFill>
                  <a:schemeClr val="tx2">
                    <a:lumMod val="60000"/>
                    <a:lumOff val="40000"/>
                  </a:schemeClr>
                </a:solidFill>
              </a:rPr>
              <a:t> de </a:t>
            </a:r>
            <a:r>
              <a:rPr lang="en-US" b="1" dirty="0" smtClean="0">
                <a:solidFill>
                  <a:schemeClr val="tx2">
                    <a:lumMod val="60000"/>
                    <a:lumOff val="40000"/>
                  </a:schemeClr>
                </a:solidFill>
              </a:rPr>
              <a:t>management</a:t>
            </a:r>
            <a:r>
              <a:rPr lang="ro-RO" b="1" dirty="0" smtClean="0">
                <a:solidFill>
                  <a:schemeClr val="tx2">
                    <a:lumMod val="60000"/>
                    <a:lumOff val="40000"/>
                  </a:schemeClr>
                </a:solidFill>
              </a:rPr>
              <a:t> al</a:t>
            </a:r>
            <a:r>
              <a:rPr lang="en-US" b="1" dirty="0" smtClean="0">
                <a:solidFill>
                  <a:schemeClr val="tx2">
                    <a:lumMod val="60000"/>
                    <a:lumOff val="40000"/>
                  </a:schemeClr>
                </a:solidFill>
              </a:rPr>
              <a:t> </a:t>
            </a:r>
            <a:r>
              <a:rPr lang="en-US" b="1" dirty="0" err="1" smtClean="0">
                <a:solidFill>
                  <a:schemeClr val="tx2">
                    <a:lumMod val="60000"/>
                    <a:lumOff val="40000"/>
                  </a:schemeClr>
                </a:solidFill>
              </a:rPr>
              <a:t>calit</a:t>
            </a:r>
            <a:r>
              <a:rPr lang="ro-RO" b="1" dirty="0" smtClean="0">
                <a:solidFill>
                  <a:schemeClr val="tx2">
                    <a:lumMod val="60000"/>
                    <a:lumOff val="40000"/>
                  </a:schemeClr>
                </a:solidFill>
              </a:rPr>
              <a:t>ăț</a:t>
            </a:r>
            <a:r>
              <a:rPr lang="en-US" b="1" dirty="0" smtClean="0">
                <a:solidFill>
                  <a:schemeClr val="tx2">
                    <a:lumMod val="60000"/>
                    <a:lumOff val="40000"/>
                  </a:schemeClr>
                </a:solidFill>
              </a:rPr>
              <a:t>ii </a:t>
            </a:r>
            <a:r>
              <a:rPr lang="en-US" b="1" dirty="0" err="1">
                <a:solidFill>
                  <a:schemeClr val="tx2">
                    <a:lumMod val="60000"/>
                    <a:lumOff val="40000"/>
                  </a:schemeClr>
                </a:solidFill>
              </a:rPr>
              <a:t>pentru</a:t>
            </a:r>
            <a:r>
              <a:rPr lang="en-US" b="1" dirty="0">
                <a:solidFill>
                  <a:schemeClr val="tx2">
                    <a:lumMod val="60000"/>
                    <a:lumOff val="40000"/>
                  </a:schemeClr>
                </a:solidFill>
              </a:rPr>
              <a:t> </a:t>
            </a:r>
            <a:r>
              <a:rPr lang="en-US" b="1" dirty="0" err="1">
                <a:solidFill>
                  <a:schemeClr val="tx2">
                    <a:lumMod val="60000"/>
                    <a:lumOff val="40000"/>
                  </a:schemeClr>
                </a:solidFill>
              </a:rPr>
              <a:t>factorii</a:t>
            </a:r>
            <a:r>
              <a:rPr lang="en-US" b="1" dirty="0">
                <a:solidFill>
                  <a:schemeClr val="tx2">
                    <a:lumMod val="60000"/>
                    <a:lumOff val="40000"/>
                  </a:schemeClr>
                </a:solidFill>
              </a:rPr>
              <a:t> </a:t>
            </a:r>
            <a:r>
              <a:rPr lang="en-US" b="1" dirty="0" err="1" smtClean="0">
                <a:solidFill>
                  <a:schemeClr val="tx2">
                    <a:lumMod val="60000"/>
                    <a:lumOff val="40000"/>
                  </a:schemeClr>
                </a:solidFill>
              </a:rPr>
              <a:t>deciden</a:t>
            </a:r>
            <a:r>
              <a:rPr lang="ro-RO" b="1" dirty="0" smtClean="0">
                <a:solidFill>
                  <a:schemeClr val="tx2">
                    <a:lumMod val="60000"/>
                    <a:lumOff val="40000"/>
                  </a:schemeClr>
                </a:solidFill>
              </a:rPr>
              <a:t>ț</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ro-RO" b="1" dirty="0" smtClean="0">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err="1">
                <a:solidFill>
                  <a:schemeClr val="tx2">
                    <a:lumMod val="60000"/>
                    <a:lumOff val="40000"/>
                  </a:schemeClr>
                </a:solidFill>
              </a:rPr>
              <a:t>managerii</a:t>
            </a:r>
            <a:r>
              <a:rPr lang="en-US" b="1" dirty="0">
                <a:solidFill>
                  <a:schemeClr val="tx2">
                    <a:lumMod val="60000"/>
                    <a:lumOff val="40000"/>
                  </a:schemeClr>
                </a:solidFill>
              </a:rPr>
              <a:t> din </a:t>
            </a:r>
            <a:r>
              <a:rPr lang="en-US" b="1" dirty="0" smtClean="0">
                <a:solidFill>
                  <a:schemeClr val="tx2">
                    <a:lumMod val="60000"/>
                    <a:lumOff val="40000"/>
                  </a:schemeClr>
                </a:solidFill>
              </a:rPr>
              <a:t>U</a:t>
            </a:r>
            <a:r>
              <a:rPr lang="ro-RO" b="1" dirty="0" smtClean="0">
                <a:solidFill>
                  <a:schemeClr val="tx2">
                    <a:lumMod val="60000"/>
                    <a:lumOff val="40000"/>
                  </a:schemeClr>
                </a:solidFill>
              </a:rPr>
              <a:t>.</a:t>
            </a:r>
            <a:r>
              <a:rPr lang="en-US" b="1" dirty="0" smtClean="0">
                <a:solidFill>
                  <a:schemeClr val="tx2">
                    <a:lumMod val="60000"/>
                    <a:lumOff val="40000"/>
                  </a:schemeClr>
                </a:solidFill>
              </a:rPr>
              <a:t>A</a:t>
            </a:r>
            <a:r>
              <a:rPr lang="ro-RO" b="1" dirty="0" smtClean="0">
                <a:solidFill>
                  <a:schemeClr val="tx2">
                    <a:lumMod val="60000"/>
                    <a:lumOff val="40000"/>
                  </a:schemeClr>
                </a:solidFill>
              </a:rPr>
              <a:t>.</a:t>
            </a:r>
            <a:r>
              <a:rPr lang="en-US" b="1" dirty="0" smtClean="0">
                <a:solidFill>
                  <a:schemeClr val="tx2">
                    <a:lumMod val="60000"/>
                    <a:lumOff val="40000"/>
                  </a:schemeClr>
                </a:solidFill>
              </a:rPr>
              <a:t>T</a:t>
            </a:r>
            <a:r>
              <a:rPr lang="ro-RO" b="1" dirty="0" smtClean="0">
                <a:solidFill>
                  <a:schemeClr val="tx2">
                    <a:lumMod val="60000"/>
                    <a:lumOff val="40000"/>
                  </a:schemeClr>
                </a:solidFill>
              </a:rPr>
              <a:t>.</a:t>
            </a:r>
            <a:r>
              <a:rPr lang="en-US" b="1" dirty="0" smtClean="0">
                <a:solidFill>
                  <a:schemeClr val="tx2">
                    <a:lumMod val="60000"/>
                    <a:lumOff val="40000"/>
                  </a:schemeClr>
                </a:solidFill>
              </a:rPr>
              <a:t> </a:t>
            </a:r>
            <a:r>
              <a:rPr lang="en-US" b="1" dirty="0" err="1" smtClean="0">
                <a:solidFill>
                  <a:schemeClr val="tx2">
                    <a:lumMod val="60000"/>
                    <a:lumOff val="40000"/>
                  </a:schemeClr>
                </a:solidFill>
              </a:rPr>
              <a:t>Codlea</a:t>
            </a:r>
            <a:r>
              <a:rPr lang="ro-RO" b="1" dirty="0" smtClean="0">
                <a:solidFill>
                  <a:schemeClr val="tx2">
                    <a:lumMod val="60000"/>
                    <a:lumOff val="40000"/>
                  </a:schemeClr>
                </a:solidFill>
              </a:rPr>
              <a:t>.</a:t>
            </a:r>
            <a:endParaRPr lang="ro-RO" dirty="0">
              <a:solidFill>
                <a:schemeClr val="tx2">
                  <a:lumMod val="60000"/>
                  <a:lumOff val="40000"/>
                </a:schemeClr>
              </a:solidFill>
            </a:endParaRPr>
          </a:p>
          <a:p>
            <a:r>
              <a:rPr lang="en-US" dirty="0" err="1">
                <a:solidFill>
                  <a:schemeClr val="tx2">
                    <a:lumMod val="60000"/>
                    <a:lumOff val="40000"/>
                  </a:schemeClr>
                </a:solidFill>
              </a:rPr>
              <a:t>Martie</a:t>
            </a:r>
            <a:r>
              <a:rPr lang="en-US" dirty="0">
                <a:solidFill>
                  <a:schemeClr val="tx2">
                    <a:lumMod val="60000"/>
                    <a:lumOff val="40000"/>
                  </a:schemeClr>
                </a:solidFill>
              </a:rPr>
              <a:t> 2019 -  </a:t>
            </a:r>
            <a:r>
              <a:rPr lang="en-US" dirty="0" err="1">
                <a:solidFill>
                  <a:schemeClr val="tx2">
                    <a:lumMod val="60000"/>
                    <a:lumOff val="40000"/>
                  </a:schemeClr>
                </a:solidFill>
              </a:rPr>
              <a:t>Aprilie</a:t>
            </a:r>
            <a:r>
              <a:rPr lang="en-US" dirty="0">
                <a:solidFill>
                  <a:schemeClr val="tx2">
                    <a:lumMod val="60000"/>
                    <a:lumOff val="40000"/>
                  </a:schemeClr>
                </a:solidFill>
              </a:rPr>
              <a:t> 2019</a:t>
            </a:r>
            <a:endParaRPr lang="ro-RO" dirty="0">
              <a:solidFill>
                <a:schemeClr val="tx2">
                  <a:lumMod val="60000"/>
                  <a:lumOff val="40000"/>
                </a:schemeClr>
              </a:solidFill>
            </a:endParaRPr>
          </a:p>
          <a:p>
            <a:r>
              <a:rPr lang="en-US" b="1" dirty="0">
                <a:solidFill>
                  <a:schemeClr val="tx2">
                    <a:lumMod val="60000"/>
                    <a:lumOff val="40000"/>
                  </a:schemeClr>
                </a:solidFill>
              </a:rPr>
              <a:t>A5.2</a:t>
            </a:r>
            <a:r>
              <a:rPr lang="en-US" dirty="0">
                <a:solidFill>
                  <a:schemeClr val="tx2">
                    <a:lumMod val="60000"/>
                    <a:lumOff val="40000"/>
                  </a:schemeClr>
                </a:solidFill>
              </a:rPr>
              <a:t>. </a:t>
            </a:r>
            <a:r>
              <a:rPr lang="en-US" dirty="0" err="1">
                <a:solidFill>
                  <a:schemeClr val="tx2">
                    <a:lumMod val="60000"/>
                    <a:lumOff val="40000"/>
                  </a:schemeClr>
                </a:solidFill>
              </a:rPr>
              <a:t>Organizarea</a:t>
            </a:r>
            <a:r>
              <a:rPr lang="en-US" dirty="0">
                <a:solidFill>
                  <a:schemeClr val="tx2">
                    <a:lumMod val="60000"/>
                    <a:lumOff val="40000"/>
                  </a:schemeClr>
                </a:solidFill>
              </a:rPr>
              <a:t> </a:t>
            </a:r>
            <a:r>
              <a:rPr lang="ro-RO" dirty="0" smtClean="0">
                <a:solidFill>
                  <a:schemeClr val="tx2">
                    <a:lumMod val="60000"/>
                    <a:lumOff val="40000"/>
                  </a:schemeClr>
                </a:solidFill>
              </a:rPr>
              <a:t>ș</a:t>
            </a:r>
            <a:r>
              <a:rPr lang="en-US" dirty="0" err="1" smtClean="0">
                <a:solidFill>
                  <a:schemeClr val="tx2">
                    <a:lumMod val="60000"/>
                    <a:lumOff val="40000"/>
                  </a:schemeClr>
                </a:solidFill>
              </a:rPr>
              <a:t>i</a:t>
            </a:r>
            <a:r>
              <a:rPr lang="en-US" dirty="0" smtClean="0">
                <a:solidFill>
                  <a:schemeClr val="tx2">
                    <a:lumMod val="60000"/>
                    <a:lumOff val="40000"/>
                  </a:schemeClr>
                </a:solidFill>
              </a:rPr>
              <a:t> </a:t>
            </a:r>
            <a:r>
              <a:rPr lang="en-US" dirty="0" err="1">
                <a:solidFill>
                  <a:schemeClr val="tx2">
                    <a:lumMod val="60000"/>
                    <a:lumOff val="40000"/>
                  </a:schemeClr>
                </a:solidFill>
              </a:rPr>
              <a:t>implementarea</a:t>
            </a:r>
            <a:r>
              <a:rPr lang="en-US" dirty="0">
                <a:solidFill>
                  <a:schemeClr val="tx2">
                    <a:lumMod val="60000"/>
                    <a:lumOff val="40000"/>
                  </a:schemeClr>
                </a:solidFill>
              </a:rPr>
              <a:t>  </a:t>
            </a:r>
            <a:r>
              <a:rPr lang="en-US" dirty="0" err="1">
                <a:solidFill>
                  <a:schemeClr val="tx2">
                    <a:lumMod val="60000"/>
                    <a:lumOff val="40000"/>
                  </a:schemeClr>
                </a:solidFill>
              </a:rPr>
              <a:t>unui</a:t>
            </a:r>
            <a:r>
              <a:rPr lang="en-US" dirty="0">
                <a:solidFill>
                  <a:schemeClr val="tx2">
                    <a:lumMod val="60000"/>
                    <a:lumOff val="40000"/>
                  </a:schemeClr>
                </a:solidFill>
              </a:rPr>
              <a:t> curs de </a:t>
            </a:r>
            <a:r>
              <a:rPr lang="en-US" dirty="0" err="1">
                <a:solidFill>
                  <a:schemeClr val="tx2">
                    <a:lumMod val="60000"/>
                    <a:lumOff val="40000"/>
                  </a:schemeClr>
                </a:solidFill>
              </a:rPr>
              <a:t>formare</a:t>
            </a:r>
            <a:r>
              <a:rPr lang="en-US" dirty="0">
                <a:solidFill>
                  <a:schemeClr val="tx2">
                    <a:lumMod val="60000"/>
                    <a:lumOff val="40000"/>
                  </a:schemeClr>
                </a:solidFill>
              </a:rPr>
              <a:t> –  </a:t>
            </a:r>
            <a:r>
              <a:rPr lang="en-US" dirty="0" err="1">
                <a:solidFill>
                  <a:schemeClr val="tx2">
                    <a:lumMod val="60000"/>
                    <a:lumOff val="40000"/>
                  </a:schemeClr>
                </a:solidFill>
              </a:rPr>
              <a:t>pentru</a:t>
            </a:r>
            <a:r>
              <a:rPr lang="en-US" dirty="0">
                <a:solidFill>
                  <a:schemeClr val="tx2">
                    <a:lumMod val="60000"/>
                    <a:lumOff val="40000"/>
                  </a:schemeClr>
                </a:solidFill>
              </a:rPr>
              <a:t> </a:t>
            </a:r>
            <a:r>
              <a:rPr lang="en-US" dirty="0" err="1">
                <a:solidFill>
                  <a:schemeClr val="tx2">
                    <a:lumMod val="60000"/>
                    <a:lumOff val="40000"/>
                  </a:schemeClr>
                </a:solidFill>
              </a:rPr>
              <a:t>personalul</a:t>
            </a:r>
            <a:r>
              <a:rPr lang="en-US" dirty="0">
                <a:solidFill>
                  <a:schemeClr val="tx2">
                    <a:lumMod val="60000"/>
                    <a:lumOff val="40000"/>
                  </a:schemeClr>
                </a:solidFill>
              </a:rPr>
              <a:t> </a:t>
            </a:r>
            <a:r>
              <a:rPr lang="en-US" dirty="0" err="1">
                <a:solidFill>
                  <a:schemeClr val="tx2">
                    <a:lumMod val="60000"/>
                    <a:lumOff val="40000"/>
                  </a:schemeClr>
                </a:solidFill>
              </a:rPr>
              <a:t>implicat</a:t>
            </a:r>
            <a:r>
              <a:rPr lang="en-US" dirty="0">
                <a:solidFill>
                  <a:schemeClr val="tx2">
                    <a:lumMod val="60000"/>
                    <a:lumOff val="40000"/>
                  </a:schemeClr>
                </a:solidFill>
              </a:rPr>
              <a:t> </a:t>
            </a:r>
            <a:r>
              <a:rPr lang="ro-RO" dirty="0" smtClean="0">
                <a:solidFill>
                  <a:schemeClr val="tx2">
                    <a:lumMod val="60000"/>
                    <a:lumOff val="40000"/>
                  </a:schemeClr>
                </a:solidFill>
              </a:rPr>
              <a:t>î</a:t>
            </a:r>
            <a:r>
              <a:rPr lang="en-US" dirty="0" smtClean="0">
                <a:solidFill>
                  <a:schemeClr val="tx2">
                    <a:lumMod val="60000"/>
                    <a:lumOff val="40000"/>
                  </a:schemeClr>
                </a:solidFill>
              </a:rPr>
              <a:t>n </a:t>
            </a:r>
            <a:r>
              <a:rPr lang="en-US" dirty="0" err="1">
                <a:solidFill>
                  <a:schemeClr val="tx2">
                    <a:lumMod val="60000"/>
                    <a:lumOff val="40000"/>
                  </a:schemeClr>
                </a:solidFill>
              </a:rPr>
              <a:t>organizarea</a:t>
            </a:r>
            <a:r>
              <a:rPr lang="en-US" dirty="0">
                <a:solidFill>
                  <a:schemeClr val="tx2">
                    <a:lumMod val="60000"/>
                    <a:lumOff val="40000"/>
                  </a:schemeClr>
                </a:solidFill>
              </a:rPr>
              <a:t> </a:t>
            </a:r>
            <a:r>
              <a:rPr lang="ro-RO" dirty="0" smtClean="0">
                <a:solidFill>
                  <a:schemeClr val="tx2">
                    <a:lumMod val="60000"/>
                    <a:lumOff val="40000"/>
                  </a:schemeClr>
                </a:solidFill>
              </a:rPr>
              <a:t>ș</a:t>
            </a:r>
            <a:r>
              <a:rPr lang="en-US" dirty="0" err="1" smtClean="0">
                <a:solidFill>
                  <a:schemeClr val="tx2">
                    <a:lumMod val="60000"/>
                    <a:lumOff val="40000"/>
                  </a:schemeClr>
                </a:solidFill>
              </a:rPr>
              <a:t>i</a:t>
            </a:r>
            <a:r>
              <a:rPr lang="en-US" dirty="0" smtClean="0">
                <a:solidFill>
                  <a:schemeClr val="tx2">
                    <a:lumMod val="60000"/>
                    <a:lumOff val="40000"/>
                  </a:schemeClr>
                </a:solidFill>
              </a:rPr>
              <a:t> </a:t>
            </a:r>
            <a:r>
              <a:rPr lang="en-US" dirty="0" err="1">
                <a:solidFill>
                  <a:schemeClr val="tx2">
                    <a:lumMod val="60000"/>
                    <a:lumOff val="40000"/>
                  </a:schemeClr>
                </a:solidFill>
              </a:rPr>
              <a:t>implementarea</a:t>
            </a:r>
            <a:r>
              <a:rPr lang="en-US" dirty="0">
                <a:solidFill>
                  <a:schemeClr val="tx2">
                    <a:lumMod val="60000"/>
                    <a:lumOff val="40000"/>
                  </a:schemeClr>
                </a:solidFill>
              </a:rPr>
              <a:t> </a:t>
            </a:r>
            <a:r>
              <a:rPr lang="en-US" dirty="0" smtClean="0">
                <a:solidFill>
                  <a:schemeClr val="tx2">
                    <a:lumMod val="60000"/>
                    <a:lumOff val="40000"/>
                  </a:schemeClr>
                </a:solidFill>
              </a:rPr>
              <a:t>S</a:t>
            </a:r>
            <a:r>
              <a:rPr lang="ro-RO" dirty="0" smtClean="0">
                <a:solidFill>
                  <a:schemeClr val="tx2">
                    <a:lumMod val="60000"/>
                    <a:lumOff val="40000"/>
                  </a:schemeClr>
                </a:solidFill>
              </a:rPr>
              <a:t>.</a:t>
            </a:r>
            <a:r>
              <a:rPr lang="en-US" dirty="0" smtClean="0">
                <a:solidFill>
                  <a:schemeClr val="tx2">
                    <a:lumMod val="60000"/>
                    <a:lumOff val="40000"/>
                  </a:schemeClr>
                </a:solidFill>
              </a:rPr>
              <a:t>M</a:t>
            </a:r>
            <a:r>
              <a:rPr lang="ro-RO" dirty="0" smtClean="0">
                <a:solidFill>
                  <a:schemeClr val="tx2">
                    <a:lumMod val="60000"/>
                    <a:lumOff val="40000"/>
                  </a:schemeClr>
                </a:solidFill>
              </a:rPr>
              <a:t>.</a:t>
            </a:r>
            <a:r>
              <a:rPr lang="en-US" dirty="0" smtClean="0">
                <a:solidFill>
                  <a:schemeClr val="tx2">
                    <a:lumMod val="60000"/>
                    <a:lumOff val="40000"/>
                  </a:schemeClr>
                </a:solidFill>
              </a:rPr>
              <a:t>C</a:t>
            </a:r>
            <a:r>
              <a:rPr lang="ro-RO" dirty="0" smtClean="0">
                <a:solidFill>
                  <a:schemeClr val="tx2">
                    <a:lumMod val="60000"/>
                    <a:lumOff val="40000"/>
                  </a:schemeClr>
                </a:solidFill>
              </a:rPr>
              <a:t>.</a:t>
            </a:r>
            <a:r>
              <a:rPr lang="en-US" dirty="0" smtClean="0">
                <a:solidFill>
                  <a:schemeClr val="tx2">
                    <a:lumMod val="60000"/>
                    <a:lumOff val="40000"/>
                  </a:schemeClr>
                </a:solidFill>
              </a:rPr>
              <a:t> </a:t>
            </a:r>
            <a:r>
              <a:rPr lang="en-US" dirty="0">
                <a:solidFill>
                  <a:schemeClr val="tx2">
                    <a:lumMod val="60000"/>
                    <a:lumOff val="40000"/>
                  </a:schemeClr>
                </a:solidFill>
              </a:rPr>
              <a:t>din </a:t>
            </a:r>
            <a:r>
              <a:rPr lang="en-US" dirty="0" smtClean="0">
                <a:solidFill>
                  <a:schemeClr val="tx2">
                    <a:lumMod val="60000"/>
                    <a:lumOff val="40000"/>
                  </a:schemeClr>
                </a:solidFill>
              </a:rPr>
              <a:t>U</a:t>
            </a:r>
            <a:r>
              <a:rPr lang="ro-RO" dirty="0" smtClean="0">
                <a:solidFill>
                  <a:schemeClr val="tx2">
                    <a:lumMod val="60000"/>
                    <a:lumOff val="40000"/>
                  </a:schemeClr>
                </a:solidFill>
              </a:rPr>
              <a:t>.</a:t>
            </a:r>
            <a:r>
              <a:rPr lang="en-US" dirty="0" smtClean="0">
                <a:solidFill>
                  <a:schemeClr val="tx2">
                    <a:lumMod val="60000"/>
                    <a:lumOff val="40000"/>
                  </a:schemeClr>
                </a:solidFill>
              </a:rPr>
              <a:t>A</a:t>
            </a:r>
            <a:r>
              <a:rPr lang="ro-RO" dirty="0" smtClean="0">
                <a:solidFill>
                  <a:schemeClr val="tx2">
                    <a:lumMod val="60000"/>
                    <a:lumOff val="40000"/>
                  </a:schemeClr>
                </a:solidFill>
              </a:rPr>
              <a:t>.</a:t>
            </a:r>
            <a:r>
              <a:rPr lang="en-US" dirty="0" smtClean="0">
                <a:solidFill>
                  <a:schemeClr val="tx2">
                    <a:lumMod val="60000"/>
                    <a:lumOff val="40000"/>
                  </a:schemeClr>
                </a:solidFill>
              </a:rPr>
              <a:t>T</a:t>
            </a:r>
            <a:r>
              <a:rPr lang="ro-RO" dirty="0" smtClean="0">
                <a:solidFill>
                  <a:schemeClr val="tx2">
                    <a:lumMod val="60000"/>
                    <a:lumOff val="40000"/>
                  </a:schemeClr>
                </a:solidFill>
              </a:rPr>
              <a:t>.</a:t>
            </a:r>
            <a:r>
              <a:rPr lang="en-US" dirty="0" smtClean="0">
                <a:solidFill>
                  <a:schemeClr val="tx2">
                    <a:lumMod val="60000"/>
                    <a:lumOff val="40000"/>
                  </a:schemeClr>
                </a:solidFill>
              </a:rPr>
              <a:t> </a:t>
            </a:r>
            <a:r>
              <a:rPr lang="en-US" dirty="0" err="1" smtClean="0">
                <a:solidFill>
                  <a:schemeClr val="tx2">
                    <a:lumMod val="60000"/>
                    <a:lumOff val="40000"/>
                  </a:schemeClr>
                </a:solidFill>
              </a:rPr>
              <a:t>Codlea</a:t>
            </a:r>
            <a:r>
              <a:rPr lang="ro-RO" dirty="0" smtClean="0">
                <a:solidFill>
                  <a:schemeClr val="tx2">
                    <a:lumMod val="60000"/>
                    <a:lumOff val="40000"/>
                  </a:schemeClr>
                </a:solidFill>
              </a:rPr>
              <a:t>.</a:t>
            </a:r>
            <a:endParaRPr lang="ro-RO" dirty="0">
              <a:solidFill>
                <a:schemeClr val="tx2">
                  <a:lumMod val="60000"/>
                  <a:lumOff val="40000"/>
                </a:schemeClr>
              </a:solidFill>
            </a:endParaRPr>
          </a:p>
          <a:p>
            <a:r>
              <a:rPr lang="en-US" dirty="0" err="1">
                <a:solidFill>
                  <a:schemeClr val="tx2">
                    <a:lumMod val="60000"/>
                    <a:lumOff val="40000"/>
                  </a:schemeClr>
                </a:solidFill>
              </a:rPr>
              <a:t>Iulie</a:t>
            </a:r>
            <a:r>
              <a:rPr lang="en-US" dirty="0">
                <a:solidFill>
                  <a:schemeClr val="tx2">
                    <a:lumMod val="60000"/>
                    <a:lumOff val="40000"/>
                  </a:schemeClr>
                </a:solidFill>
              </a:rPr>
              <a:t> 2019 -  </a:t>
            </a:r>
            <a:r>
              <a:rPr lang="en-US" dirty="0" err="1">
                <a:solidFill>
                  <a:schemeClr val="tx2">
                    <a:lumMod val="60000"/>
                    <a:lumOff val="40000"/>
                  </a:schemeClr>
                </a:solidFill>
              </a:rPr>
              <a:t>Iulie</a:t>
            </a:r>
            <a:r>
              <a:rPr lang="en-US" dirty="0">
                <a:solidFill>
                  <a:schemeClr val="tx2">
                    <a:lumMod val="60000"/>
                    <a:lumOff val="40000"/>
                  </a:schemeClr>
                </a:solidFill>
              </a:rPr>
              <a:t> </a:t>
            </a:r>
            <a:r>
              <a:rPr lang="en-US" dirty="0" smtClean="0">
                <a:solidFill>
                  <a:schemeClr val="tx2">
                    <a:lumMod val="60000"/>
                    <a:lumOff val="40000"/>
                  </a:schemeClr>
                </a:solidFill>
              </a:rPr>
              <a:t>2019</a:t>
            </a:r>
            <a:endParaRPr lang="ro-RO" dirty="0" smtClean="0">
              <a:solidFill>
                <a:schemeClr val="tx2">
                  <a:lumMod val="60000"/>
                  <a:lumOff val="40000"/>
                </a:schemeClr>
              </a:solidFill>
            </a:endParaRPr>
          </a:p>
          <a:p>
            <a:endParaRPr lang="ro-RO" dirty="0">
              <a:solidFill>
                <a:schemeClr val="tx2">
                  <a:lumMod val="60000"/>
                  <a:lumOff val="40000"/>
                </a:schemeClr>
              </a:solidFill>
            </a:endParaRPr>
          </a:p>
          <a:p>
            <a:r>
              <a:rPr lang="en-US" b="1" dirty="0" err="1">
                <a:solidFill>
                  <a:schemeClr val="tx1"/>
                </a:solidFill>
              </a:rPr>
              <a:t>Rezultat</a:t>
            </a:r>
            <a:r>
              <a:rPr lang="en-US" b="1" dirty="0">
                <a:solidFill>
                  <a:schemeClr val="tx1"/>
                </a:solidFill>
              </a:rPr>
              <a:t> </a:t>
            </a:r>
            <a:r>
              <a:rPr lang="en-US" b="1" dirty="0" err="1">
                <a:solidFill>
                  <a:schemeClr val="tx1"/>
                </a:solidFill>
              </a:rPr>
              <a:t>proiect</a:t>
            </a:r>
            <a:r>
              <a:rPr lang="en-US" b="1" dirty="0">
                <a:solidFill>
                  <a:schemeClr val="tx1"/>
                </a:solidFill>
              </a:rPr>
              <a:t> 3: </a:t>
            </a:r>
            <a:endParaRPr lang="ro-RO" dirty="0">
              <a:solidFill>
                <a:schemeClr val="tx1"/>
              </a:solidFill>
            </a:endParaRPr>
          </a:p>
          <a:p>
            <a:r>
              <a:rPr lang="en-US" dirty="0">
                <a:solidFill>
                  <a:schemeClr val="tx1"/>
                </a:solidFill>
              </a:rPr>
              <a:t> – 55 </a:t>
            </a:r>
            <a:r>
              <a:rPr lang="en-US" dirty="0" err="1">
                <a:solidFill>
                  <a:schemeClr val="tx1"/>
                </a:solidFill>
              </a:rPr>
              <a:t>persoane</a:t>
            </a:r>
            <a:r>
              <a:rPr lang="en-US" dirty="0">
                <a:solidFill>
                  <a:schemeClr val="tx1"/>
                </a:solidFill>
              </a:rPr>
              <a:t> (</a:t>
            </a:r>
            <a:r>
              <a:rPr lang="en-US" dirty="0" smtClean="0">
                <a:solidFill>
                  <a:schemeClr val="tx1"/>
                </a:solidFill>
              </a:rPr>
              <a:t>ale</a:t>
            </a:r>
            <a:r>
              <a:rPr lang="ro-RO" dirty="0" smtClean="0">
                <a:solidFill>
                  <a:schemeClr val="tx1"/>
                </a:solidFill>
              </a:rPr>
              <a:t>ș</a:t>
            </a:r>
            <a:r>
              <a:rPr lang="en-US" dirty="0" err="1" smtClean="0">
                <a:solidFill>
                  <a:schemeClr val="tx1"/>
                </a:solidFill>
              </a:rPr>
              <a:t>i</a:t>
            </a:r>
            <a:r>
              <a:rPr lang="en-US" dirty="0" smtClean="0">
                <a:solidFill>
                  <a:schemeClr val="tx1"/>
                </a:solidFill>
              </a:rPr>
              <a:t> </a:t>
            </a:r>
            <a:r>
              <a:rPr lang="en-US" dirty="0" err="1">
                <a:solidFill>
                  <a:schemeClr val="tx1"/>
                </a:solidFill>
              </a:rPr>
              <a:t>locali</a:t>
            </a:r>
            <a:r>
              <a:rPr lang="en-US" dirty="0">
                <a:solidFill>
                  <a:schemeClr val="tx1"/>
                </a:solidFill>
              </a:rPr>
              <a:t>, personal de </a:t>
            </a:r>
            <a:r>
              <a:rPr lang="en-US" dirty="0" err="1">
                <a:solidFill>
                  <a:schemeClr val="tx1"/>
                </a:solidFill>
              </a:rPr>
              <a:t>conducere</a:t>
            </a:r>
            <a:r>
              <a:rPr lang="en-US" dirty="0">
                <a:solidFill>
                  <a:schemeClr val="tx1"/>
                </a:solidFill>
              </a:rPr>
              <a:t> </a:t>
            </a:r>
            <a:r>
              <a:rPr lang="ro-RO" dirty="0" err="1">
                <a:solidFill>
                  <a:schemeClr val="tx1"/>
                </a:solidFill>
              </a:rPr>
              <a:t>ș</a:t>
            </a:r>
            <a:r>
              <a:rPr lang="en-US" dirty="0" err="1" smtClean="0">
                <a:solidFill>
                  <a:schemeClr val="tx1"/>
                </a:solidFill>
              </a:rPr>
              <a:t>i</a:t>
            </a:r>
            <a:r>
              <a:rPr lang="en-US" dirty="0" smtClean="0">
                <a:solidFill>
                  <a:schemeClr val="tx1"/>
                </a:solidFill>
              </a:rPr>
              <a:t> </a:t>
            </a:r>
            <a:r>
              <a:rPr lang="en-US" dirty="0">
                <a:solidFill>
                  <a:schemeClr val="tx1"/>
                </a:solidFill>
              </a:rPr>
              <a:t>de </a:t>
            </a:r>
            <a:r>
              <a:rPr lang="en-US" dirty="0" err="1" smtClean="0">
                <a:solidFill>
                  <a:schemeClr val="tx1"/>
                </a:solidFill>
              </a:rPr>
              <a:t>execu</a:t>
            </a:r>
            <a:r>
              <a:rPr lang="ro-RO" dirty="0" smtClean="0">
                <a:solidFill>
                  <a:schemeClr val="tx1"/>
                </a:solidFill>
              </a:rPr>
              <a:t>ț</a:t>
            </a:r>
            <a:r>
              <a:rPr lang="en-US" dirty="0" err="1" smtClean="0">
                <a:solidFill>
                  <a:schemeClr val="tx1"/>
                </a:solidFill>
              </a:rPr>
              <a:t>ie</a:t>
            </a:r>
            <a:r>
              <a:rPr lang="en-US" dirty="0">
                <a:solidFill>
                  <a:schemeClr val="tx1"/>
                </a:solidFill>
              </a:rPr>
              <a:t>) </a:t>
            </a:r>
            <a:r>
              <a:rPr lang="en-US" dirty="0" err="1" smtClean="0">
                <a:solidFill>
                  <a:schemeClr val="tx1"/>
                </a:solidFill>
              </a:rPr>
              <a:t>preg</a:t>
            </a:r>
            <a:r>
              <a:rPr lang="ro-RO" dirty="0" smtClean="0">
                <a:solidFill>
                  <a:schemeClr val="tx1"/>
                </a:solidFill>
              </a:rPr>
              <a:t>ă</a:t>
            </a:r>
            <a:r>
              <a:rPr lang="en-US" dirty="0" err="1" smtClean="0">
                <a:solidFill>
                  <a:schemeClr val="tx1"/>
                </a:solidFill>
              </a:rPr>
              <a:t>ti</a:t>
            </a:r>
            <a:r>
              <a:rPr lang="ro-RO" dirty="0" smtClean="0">
                <a:solidFill>
                  <a:schemeClr val="tx1"/>
                </a:solidFill>
              </a:rPr>
              <a:t>ț</a:t>
            </a:r>
            <a:r>
              <a:rPr lang="en-US" dirty="0" err="1" smtClean="0">
                <a:solidFill>
                  <a:schemeClr val="tx1"/>
                </a:solidFill>
              </a:rPr>
              <a:t>i</a:t>
            </a:r>
            <a:r>
              <a:rPr lang="en-US" dirty="0" smtClean="0">
                <a:solidFill>
                  <a:schemeClr val="tx1"/>
                </a:solidFill>
              </a:rPr>
              <a:t> </a:t>
            </a:r>
            <a:r>
              <a:rPr lang="en-US" dirty="0" err="1">
                <a:solidFill>
                  <a:schemeClr val="tx1"/>
                </a:solidFill>
              </a:rPr>
              <a:t>profesional</a:t>
            </a:r>
            <a:r>
              <a:rPr lang="en-US" dirty="0">
                <a:solidFill>
                  <a:schemeClr val="tx1"/>
                </a:solidFill>
              </a:rPr>
              <a:t> </a:t>
            </a:r>
            <a:r>
              <a:rPr lang="ro-RO" dirty="0" smtClean="0">
                <a:solidFill>
                  <a:schemeClr val="tx1"/>
                </a:solidFill>
              </a:rPr>
              <a:t>î</a:t>
            </a:r>
            <a:r>
              <a:rPr lang="en-US" dirty="0" smtClean="0">
                <a:solidFill>
                  <a:schemeClr val="tx1"/>
                </a:solidFill>
              </a:rPr>
              <a:t>n </a:t>
            </a:r>
            <a:r>
              <a:rPr lang="en-US" dirty="0" err="1">
                <a:solidFill>
                  <a:schemeClr val="tx1"/>
                </a:solidFill>
              </a:rPr>
              <a:t>cadrul</a:t>
            </a:r>
            <a:r>
              <a:rPr lang="en-US" dirty="0">
                <a:solidFill>
                  <a:schemeClr val="tx1"/>
                </a:solidFill>
              </a:rPr>
              <a:t> </a:t>
            </a:r>
            <a:r>
              <a:rPr lang="en-US" dirty="0" err="1">
                <a:solidFill>
                  <a:schemeClr val="tx1"/>
                </a:solidFill>
              </a:rPr>
              <a:t>unor</a:t>
            </a:r>
            <a:r>
              <a:rPr lang="en-US" dirty="0">
                <a:solidFill>
                  <a:schemeClr val="tx1"/>
                </a:solidFill>
              </a:rPr>
              <a:t> </a:t>
            </a:r>
            <a:r>
              <a:rPr lang="en-US" dirty="0" err="1">
                <a:solidFill>
                  <a:schemeClr val="tx1"/>
                </a:solidFill>
              </a:rPr>
              <a:t>programe</a:t>
            </a:r>
            <a:r>
              <a:rPr lang="en-US" dirty="0">
                <a:solidFill>
                  <a:schemeClr val="tx1"/>
                </a:solidFill>
              </a:rPr>
              <a:t> </a:t>
            </a:r>
            <a:r>
              <a:rPr lang="ro-RO" dirty="0" smtClean="0">
                <a:solidFill>
                  <a:schemeClr val="tx1"/>
                </a:solidFill>
              </a:rPr>
              <a:t>de </a:t>
            </a:r>
            <a:r>
              <a:rPr lang="en-US" dirty="0" err="1" smtClean="0">
                <a:solidFill>
                  <a:schemeClr val="tx1"/>
                </a:solidFill>
              </a:rPr>
              <a:t>instruire</a:t>
            </a:r>
            <a:r>
              <a:rPr lang="en-US" dirty="0" smtClean="0">
                <a:solidFill>
                  <a:schemeClr val="tx1"/>
                </a:solidFill>
              </a:rPr>
              <a:t> </a:t>
            </a:r>
            <a:r>
              <a:rPr lang="ro-RO" dirty="0" smtClean="0">
                <a:solidFill>
                  <a:schemeClr val="tx1"/>
                </a:solidFill>
              </a:rPr>
              <a:t>î</a:t>
            </a:r>
            <a:r>
              <a:rPr lang="en-US" dirty="0" smtClean="0">
                <a:solidFill>
                  <a:schemeClr val="tx1"/>
                </a:solidFill>
              </a:rPr>
              <a:t>n </a:t>
            </a:r>
            <a:r>
              <a:rPr lang="en-US" dirty="0" err="1">
                <a:solidFill>
                  <a:schemeClr val="tx1"/>
                </a:solidFill>
              </a:rPr>
              <a:t>domeniul</a:t>
            </a:r>
            <a:r>
              <a:rPr lang="en-US" dirty="0">
                <a:solidFill>
                  <a:schemeClr val="tx1"/>
                </a:solidFill>
              </a:rPr>
              <a:t> ISO 9001:2015 </a:t>
            </a:r>
            <a:r>
              <a:rPr lang="ro-RO" dirty="0" smtClean="0">
                <a:solidFill>
                  <a:schemeClr val="tx1"/>
                </a:solidFill>
              </a:rPr>
              <a:t>ș</a:t>
            </a:r>
            <a:r>
              <a:rPr lang="en-US" dirty="0" err="1" smtClean="0">
                <a:solidFill>
                  <a:schemeClr val="tx1"/>
                </a:solidFill>
              </a:rPr>
              <a:t>i</a:t>
            </a:r>
            <a:r>
              <a:rPr lang="en-US" dirty="0" smtClean="0">
                <a:solidFill>
                  <a:schemeClr val="tx1"/>
                </a:solidFill>
              </a:rPr>
              <a:t> </a:t>
            </a:r>
            <a:r>
              <a:rPr lang="en-US" dirty="0">
                <a:solidFill>
                  <a:schemeClr val="tx1"/>
                </a:solidFill>
              </a:rPr>
              <a:t>de </a:t>
            </a:r>
            <a:r>
              <a:rPr lang="en-US" dirty="0" err="1">
                <a:solidFill>
                  <a:schemeClr val="tx1"/>
                </a:solidFill>
              </a:rPr>
              <a:t>formare</a:t>
            </a:r>
            <a:r>
              <a:rPr lang="en-US" dirty="0">
                <a:solidFill>
                  <a:schemeClr val="tx1"/>
                </a:solidFill>
              </a:rPr>
              <a:t> </a:t>
            </a:r>
            <a:r>
              <a:rPr lang="ro-RO" dirty="0" smtClean="0">
                <a:solidFill>
                  <a:schemeClr val="tx1"/>
                </a:solidFill>
              </a:rPr>
              <a:t>în </a:t>
            </a:r>
            <a:r>
              <a:rPr lang="ro-RO" dirty="0" smtClean="0">
                <a:solidFill>
                  <a:schemeClr val="tx1"/>
                </a:solidFill>
              </a:rPr>
              <a:t>sistemul </a:t>
            </a:r>
            <a:r>
              <a:rPr lang="en-US" dirty="0" err="1" smtClean="0">
                <a:solidFill>
                  <a:schemeClr val="tx1"/>
                </a:solidFill>
              </a:rPr>
              <a:t>managementul</a:t>
            </a:r>
            <a:r>
              <a:rPr lang="en-US" dirty="0" smtClean="0">
                <a:solidFill>
                  <a:schemeClr val="tx1"/>
                </a:solidFill>
              </a:rPr>
              <a:t> </a:t>
            </a:r>
            <a:r>
              <a:rPr lang="en-US" dirty="0" err="1" smtClean="0">
                <a:solidFill>
                  <a:schemeClr val="tx1"/>
                </a:solidFill>
              </a:rPr>
              <a:t>calit</a:t>
            </a:r>
            <a:r>
              <a:rPr lang="ro-RO" dirty="0" smtClean="0">
                <a:solidFill>
                  <a:schemeClr val="tx1"/>
                </a:solidFill>
              </a:rPr>
              <a:t>ăț</a:t>
            </a:r>
            <a:r>
              <a:rPr lang="en-US" dirty="0" smtClean="0">
                <a:solidFill>
                  <a:schemeClr val="tx1"/>
                </a:solidFill>
              </a:rPr>
              <a:t>ii</a:t>
            </a:r>
            <a:r>
              <a:rPr lang="en-US" dirty="0">
                <a:solidFill>
                  <a:schemeClr val="tx1"/>
                </a:solidFill>
              </a:rPr>
              <a:t>.</a:t>
            </a:r>
            <a:endParaRPr lang="ro-RO" dirty="0">
              <a:solidFill>
                <a:schemeClr val="tx1"/>
              </a:solidFill>
            </a:endParaRPr>
          </a:p>
          <a:p>
            <a:endParaRPr lang="ro-RO" dirty="0"/>
          </a:p>
        </p:txBody>
      </p:sp>
      <p:sp>
        <p:nvSpPr>
          <p:cNvPr id="6" name="Footer Placeholder 3"/>
          <p:cNvSpPr>
            <a:spLocks noGrp="1"/>
          </p:cNvSpPr>
          <p:nvPr>
            <p:ph type="ftr" sz="quarter" idx="11"/>
          </p:nvPr>
        </p:nvSpPr>
        <p:spPr>
          <a:xfrm>
            <a:off x="0" y="6559394"/>
            <a:ext cx="9144000" cy="298605"/>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430887"/>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a:solidFill>
                  <a:srgbClr val="1F497D"/>
                </a:solidFill>
              </a:rPr>
              <a:t>de deschidere P</a:t>
            </a:r>
            <a:r>
              <a:rPr lang="en-US" sz="1100" i="1" dirty="0" err="1">
                <a:solidFill>
                  <a:srgbClr val="1F497D"/>
                </a:solidFill>
              </a:rPr>
              <a:t>roiect</a:t>
            </a:r>
            <a:r>
              <a:rPr lang="ro-RO" sz="1100" i="1" dirty="0" smtClean="0">
                <a:solidFill>
                  <a:srgbClr val="1F497D"/>
                </a:solidFill>
              </a:rPr>
              <a:t>,</a:t>
            </a:r>
          </a:p>
          <a:p>
            <a:pPr algn="ctr">
              <a:defRPr/>
            </a:pPr>
            <a:endParaRPr lang="en-US" sz="1100" i="1" dirty="0">
              <a:solidFill>
                <a:srgbClr val="1F497D"/>
              </a:solidFill>
            </a:endParaRPr>
          </a:p>
        </p:txBody>
      </p:sp>
      <p:sp>
        <p:nvSpPr>
          <p:cNvPr id="8" name="TextBox 7"/>
          <p:cNvSpPr txBox="1"/>
          <p:nvPr/>
        </p:nvSpPr>
        <p:spPr>
          <a:xfrm>
            <a:off x="1828996" y="6033380"/>
            <a:ext cx="5544616" cy="600164"/>
          </a:xfrm>
          <a:prstGeom prst="rect">
            <a:avLst/>
          </a:prstGeom>
          <a:noFill/>
        </p:spPr>
        <p:txBody>
          <a:bodyPr wrap="square" rtlCol="0">
            <a:spAutoFit/>
          </a:bodyPr>
          <a:lstStyle/>
          <a:p>
            <a:pPr algn="ctr">
              <a:defRPr/>
            </a:pPr>
            <a:r>
              <a:rPr lang="en-US" sz="1100" dirty="0">
                <a:solidFill>
                  <a:srgbClr val="1F497D"/>
                </a:solidFill>
              </a:rPr>
              <a:t>2019, </a:t>
            </a:r>
            <a:r>
              <a:rPr lang="ro-RO" sz="1100" dirty="0" smtClean="0">
                <a:solidFill>
                  <a:srgbClr val="1F497D"/>
                </a:solidFill>
              </a:rPr>
              <a:t>Codlea</a:t>
            </a:r>
          </a:p>
          <a:p>
            <a:pPr algn="ctr">
              <a:defRPr/>
            </a:pPr>
            <a:r>
              <a:rPr lang="ro-RO" sz="1100" b="1" dirty="0">
                <a:solidFill>
                  <a:srgbClr val="1F497D"/>
                </a:solidFill>
              </a:rPr>
              <a:t>Competența face diferența!</a:t>
            </a:r>
            <a:endParaRPr lang="ro-RO" sz="1100" dirty="0" smtClean="0">
              <a:solidFill>
                <a:srgbClr val="1F497D"/>
              </a:solidFill>
            </a:endParaRPr>
          </a:p>
          <a:p>
            <a:pPr algn="ctr">
              <a:defRPr/>
            </a:pPr>
            <a:endParaRPr lang="en-US" sz="1100" dirty="0">
              <a:solidFill>
                <a:srgbClr val="1F497D"/>
              </a:solidFill>
            </a:endParaRPr>
          </a:p>
        </p:txBody>
      </p:sp>
    </p:spTree>
    <p:extLst>
      <p:ext uri="{BB962C8B-B14F-4D97-AF65-F5344CB8AC3E}">
        <p14:creationId xmlns:p14="http://schemas.microsoft.com/office/powerpoint/2010/main" val="2311519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US" sz="1600" b="1" dirty="0" smtClean="0"/>
              <a:t> </a:t>
            </a: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en-US" sz="1600" dirty="0" smtClean="0"/>
              <a:t> </a:t>
            </a: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GB" sz="1600" b="1" dirty="0" smtClean="0"/>
              <a:t> </a:t>
            </a:r>
            <a:r>
              <a:rPr lang="ro-RO" sz="1600" dirty="0" smtClean="0"/>
              <a:t/>
            </a:r>
            <a:br>
              <a:rPr lang="ro-RO" sz="1600" dirty="0" smtClean="0"/>
            </a:br>
            <a:endParaRPr lang="en-US" sz="1600" b="1" dirty="0">
              <a:solidFill>
                <a:schemeClr val="tx2">
                  <a:lumMod val="75000"/>
                </a:schemeClr>
              </a:solidFill>
              <a:latin typeface="Calibri" panose="020F0502020204030204" pitchFamily="34" charset="0"/>
            </a:endParaRPr>
          </a:p>
        </p:txBody>
      </p:sp>
      <p:sp>
        <p:nvSpPr>
          <p:cNvPr id="5" name="Text Placeholder 4"/>
          <p:cNvSpPr>
            <a:spLocks noGrp="1"/>
          </p:cNvSpPr>
          <p:nvPr>
            <p:ph type="body" idx="1"/>
          </p:nvPr>
        </p:nvSpPr>
        <p:spPr>
          <a:xfrm>
            <a:off x="0" y="1559814"/>
            <a:ext cx="9144000" cy="3669386"/>
          </a:xfrm>
        </p:spPr>
        <p:txBody>
          <a:bodyPr>
            <a:normAutofit/>
          </a:bodyPr>
          <a:lstStyle/>
          <a:p>
            <a:endParaRPr lang="ro-RO" b="1" dirty="0" smtClean="0"/>
          </a:p>
          <a:p>
            <a:r>
              <a:rPr lang="en-US" b="1" dirty="0" err="1">
                <a:solidFill>
                  <a:schemeClr val="tx2">
                    <a:lumMod val="60000"/>
                    <a:lumOff val="40000"/>
                  </a:schemeClr>
                </a:solidFill>
              </a:rPr>
              <a:t>Activitate</a:t>
            </a:r>
            <a:r>
              <a:rPr lang="en-US" b="1" dirty="0">
                <a:solidFill>
                  <a:schemeClr val="tx2">
                    <a:lumMod val="60000"/>
                    <a:lumOff val="40000"/>
                  </a:schemeClr>
                </a:solidFill>
              </a:rPr>
              <a:t>: A6. </a:t>
            </a:r>
            <a:r>
              <a:rPr lang="en-US" b="1" dirty="0" err="1">
                <a:solidFill>
                  <a:schemeClr val="tx2">
                    <a:lumMod val="60000"/>
                    <a:lumOff val="40000"/>
                  </a:schemeClr>
                </a:solidFill>
              </a:rPr>
              <a:t>Planificarea</a:t>
            </a:r>
            <a:r>
              <a:rPr lang="en-US" b="1" dirty="0">
                <a:solidFill>
                  <a:schemeClr val="tx2">
                    <a:lumMod val="60000"/>
                    <a:lumOff val="40000"/>
                  </a:schemeClr>
                </a:solidFill>
              </a:rPr>
              <a:t> </a:t>
            </a:r>
            <a:r>
              <a:rPr lang="ro-RO" b="1" dirty="0" err="1">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err="1">
                <a:solidFill>
                  <a:schemeClr val="tx2">
                    <a:lumMod val="60000"/>
                    <a:lumOff val="40000"/>
                  </a:schemeClr>
                </a:solidFill>
              </a:rPr>
              <a:t>implementarea</a:t>
            </a:r>
            <a:r>
              <a:rPr lang="en-US" b="1" dirty="0">
                <a:solidFill>
                  <a:schemeClr val="tx2">
                    <a:lumMod val="60000"/>
                    <a:lumOff val="40000"/>
                  </a:schemeClr>
                </a:solidFill>
              </a:rPr>
              <a:t> </a:t>
            </a:r>
            <a:r>
              <a:rPr lang="en-US" b="1" dirty="0" err="1">
                <a:solidFill>
                  <a:schemeClr val="tx2">
                    <a:lumMod val="60000"/>
                    <a:lumOff val="40000"/>
                  </a:schemeClr>
                </a:solidFill>
              </a:rPr>
              <a:t>unei</a:t>
            </a:r>
            <a:r>
              <a:rPr lang="en-US" b="1" dirty="0">
                <a:solidFill>
                  <a:schemeClr val="tx2">
                    <a:lumMod val="60000"/>
                    <a:lumOff val="40000"/>
                  </a:schemeClr>
                </a:solidFill>
              </a:rPr>
              <a:t> </a:t>
            </a:r>
            <a:r>
              <a:rPr lang="en-US" b="1" dirty="0" err="1">
                <a:solidFill>
                  <a:schemeClr val="tx2">
                    <a:lumMod val="60000"/>
                    <a:lumOff val="40000"/>
                  </a:schemeClr>
                </a:solidFill>
              </a:rPr>
              <a:t>cartografieri</a:t>
            </a:r>
            <a:r>
              <a:rPr lang="en-US" b="1" dirty="0">
                <a:solidFill>
                  <a:schemeClr val="tx2">
                    <a:lumMod val="60000"/>
                    <a:lumOff val="40000"/>
                  </a:schemeClr>
                </a:solidFill>
              </a:rPr>
              <a:t> a </a:t>
            </a:r>
            <a:r>
              <a:rPr lang="en-US" b="1" dirty="0" err="1">
                <a:solidFill>
                  <a:schemeClr val="tx2">
                    <a:lumMod val="60000"/>
                    <a:lumOff val="40000"/>
                  </a:schemeClr>
                </a:solidFill>
              </a:rPr>
              <a:t>riscurilor</a:t>
            </a:r>
            <a:r>
              <a:rPr lang="en-US" b="1" dirty="0">
                <a:solidFill>
                  <a:schemeClr val="tx2">
                    <a:lumMod val="60000"/>
                    <a:lumOff val="40000"/>
                  </a:schemeClr>
                </a:solidFill>
              </a:rPr>
              <a:t> </a:t>
            </a:r>
            <a:r>
              <a:rPr lang="ro-RO" b="1" dirty="0" smtClean="0">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err="1" smtClean="0">
                <a:solidFill>
                  <a:schemeClr val="tx2">
                    <a:lumMod val="60000"/>
                    <a:lumOff val="40000"/>
                  </a:schemeClr>
                </a:solidFill>
              </a:rPr>
              <a:t>vulnerabilit</a:t>
            </a:r>
            <a:r>
              <a:rPr lang="ro-RO" b="1" dirty="0" smtClean="0">
                <a:solidFill>
                  <a:schemeClr val="tx2">
                    <a:lumMod val="60000"/>
                    <a:lumOff val="40000"/>
                  </a:schemeClr>
                </a:solidFill>
              </a:rPr>
              <a:t>ăț</a:t>
            </a:r>
            <a:r>
              <a:rPr lang="en-US" b="1" dirty="0" err="1" smtClean="0">
                <a:solidFill>
                  <a:schemeClr val="tx2">
                    <a:lumMod val="60000"/>
                    <a:lumOff val="40000"/>
                  </a:schemeClr>
                </a:solidFill>
              </a:rPr>
              <a:t>ilor</a:t>
            </a:r>
            <a:r>
              <a:rPr lang="ro-RO" b="1" dirty="0" smtClean="0">
                <a:solidFill>
                  <a:schemeClr val="tx2">
                    <a:lumMod val="60000"/>
                    <a:lumOff val="40000"/>
                  </a:schemeClr>
                </a:solidFill>
              </a:rPr>
              <a:t>,</a:t>
            </a:r>
            <a:r>
              <a:rPr lang="en-US" b="1" dirty="0" smtClean="0">
                <a:solidFill>
                  <a:schemeClr val="tx2">
                    <a:lumMod val="60000"/>
                    <a:lumOff val="40000"/>
                  </a:schemeClr>
                </a:solidFill>
              </a:rPr>
              <a:t> </a:t>
            </a:r>
            <a:r>
              <a:rPr lang="en-US" b="1" dirty="0" err="1">
                <a:solidFill>
                  <a:schemeClr val="tx2">
                    <a:lumMod val="60000"/>
                    <a:lumOff val="40000"/>
                  </a:schemeClr>
                </a:solidFill>
              </a:rPr>
              <a:t>procedurilor</a:t>
            </a:r>
            <a:r>
              <a:rPr lang="en-US" b="1" dirty="0">
                <a:solidFill>
                  <a:schemeClr val="tx2">
                    <a:lumMod val="60000"/>
                    <a:lumOff val="40000"/>
                  </a:schemeClr>
                </a:solidFill>
              </a:rPr>
              <a:t> </a:t>
            </a:r>
            <a:r>
              <a:rPr lang="ro-RO" b="1" dirty="0" smtClean="0">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err="1" smtClean="0">
                <a:solidFill>
                  <a:schemeClr val="tx2">
                    <a:lumMod val="60000"/>
                    <a:lumOff val="40000"/>
                  </a:schemeClr>
                </a:solidFill>
              </a:rPr>
              <a:t>activit</a:t>
            </a:r>
            <a:r>
              <a:rPr lang="ro-RO" b="1" dirty="0" smtClean="0">
                <a:solidFill>
                  <a:schemeClr val="tx2">
                    <a:lumMod val="60000"/>
                    <a:lumOff val="40000"/>
                  </a:schemeClr>
                </a:solidFill>
              </a:rPr>
              <a:t>ăț</a:t>
            </a:r>
            <a:r>
              <a:rPr lang="en-US" b="1" dirty="0" err="1" smtClean="0">
                <a:solidFill>
                  <a:schemeClr val="tx2">
                    <a:lumMod val="60000"/>
                    <a:lumOff val="40000"/>
                  </a:schemeClr>
                </a:solidFill>
              </a:rPr>
              <a:t>ilor</a:t>
            </a:r>
            <a:r>
              <a:rPr lang="en-US" b="1" dirty="0" smtClean="0">
                <a:solidFill>
                  <a:schemeClr val="tx2">
                    <a:lumMod val="60000"/>
                    <a:lumOff val="40000"/>
                  </a:schemeClr>
                </a:solidFill>
              </a:rPr>
              <a:t> </a:t>
            </a:r>
            <a:r>
              <a:rPr lang="en-US" b="1" dirty="0" err="1" smtClean="0">
                <a:solidFill>
                  <a:schemeClr val="tx2">
                    <a:lumMod val="60000"/>
                    <a:lumOff val="40000"/>
                  </a:schemeClr>
                </a:solidFill>
              </a:rPr>
              <a:t>institu</a:t>
            </a:r>
            <a:r>
              <a:rPr lang="ro-RO" b="1" dirty="0" smtClean="0">
                <a:solidFill>
                  <a:schemeClr val="tx2">
                    <a:lumMod val="60000"/>
                    <a:lumOff val="40000"/>
                  </a:schemeClr>
                </a:solidFill>
              </a:rPr>
              <a:t>ț</a:t>
            </a:r>
            <a:r>
              <a:rPr lang="en-US" b="1" dirty="0" err="1" smtClean="0">
                <a:solidFill>
                  <a:schemeClr val="tx2">
                    <a:lumMod val="60000"/>
                    <a:lumOff val="40000"/>
                  </a:schemeClr>
                </a:solidFill>
              </a:rPr>
              <a:t>iei</a:t>
            </a:r>
            <a:r>
              <a:rPr lang="ro-RO" b="1" dirty="0" smtClean="0">
                <a:solidFill>
                  <a:schemeClr val="tx2">
                    <a:lumMod val="60000"/>
                    <a:lumOff val="40000"/>
                  </a:schemeClr>
                </a:solidFill>
              </a:rPr>
              <a:t>.</a:t>
            </a:r>
            <a:endParaRPr lang="ro-RO" dirty="0">
              <a:solidFill>
                <a:schemeClr val="tx2">
                  <a:lumMod val="60000"/>
                  <a:lumOff val="40000"/>
                </a:schemeClr>
              </a:solidFill>
            </a:endParaRPr>
          </a:p>
          <a:p>
            <a:r>
              <a:rPr lang="en-US" b="1" dirty="0" err="1" smtClean="0">
                <a:solidFill>
                  <a:schemeClr val="tx2">
                    <a:lumMod val="60000"/>
                    <a:lumOff val="40000"/>
                  </a:schemeClr>
                </a:solidFill>
              </a:rPr>
              <a:t>Subactivități</a:t>
            </a:r>
            <a:r>
              <a:rPr lang="ro-RO" b="1" dirty="0" smtClean="0">
                <a:solidFill>
                  <a:schemeClr val="tx2">
                    <a:lumMod val="60000"/>
                    <a:lumOff val="40000"/>
                  </a:schemeClr>
                </a:solidFill>
              </a:rPr>
              <a:t>:</a:t>
            </a:r>
            <a:endParaRPr lang="ro-RO" dirty="0">
              <a:solidFill>
                <a:schemeClr val="tx2">
                  <a:lumMod val="60000"/>
                  <a:lumOff val="40000"/>
                </a:schemeClr>
              </a:solidFill>
            </a:endParaRPr>
          </a:p>
          <a:p>
            <a:r>
              <a:rPr lang="en-US" b="1" dirty="0">
                <a:solidFill>
                  <a:schemeClr val="tx2">
                    <a:lumMod val="60000"/>
                    <a:lumOff val="40000"/>
                  </a:schemeClr>
                </a:solidFill>
              </a:rPr>
              <a:t>A6.1. </a:t>
            </a:r>
            <a:r>
              <a:rPr lang="en-US" b="1" dirty="0" err="1">
                <a:solidFill>
                  <a:schemeClr val="tx2">
                    <a:lumMod val="60000"/>
                    <a:lumOff val="40000"/>
                  </a:schemeClr>
                </a:solidFill>
              </a:rPr>
              <a:t>Elaborarea</a:t>
            </a:r>
            <a:r>
              <a:rPr lang="en-US" b="1" dirty="0">
                <a:solidFill>
                  <a:schemeClr val="tx2">
                    <a:lumMod val="60000"/>
                    <a:lumOff val="40000"/>
                  </a:schemeClr>
                </a:solidFill>
              </a:rPr>
              <a:t> </a:t>
            </a:r>
            <a:r>
              <a:rPr lang="en-US" b="1" dirty="0" err="1">
                <a:solidFill>
                  <a:schemeClr val="tx2">
                    <a:lumMod val="60000"/>
                    <a:lumOff val="40000"/>
                  </a:schemeClr>
                </a:solidFill>
              </a:rPr>
              <a:t>Diagramei</a:t>
            </a:r>
            <a:r>
              <a:rPr lang="en-US" b="1" dirty="0">
                <a:solidFill>
                  <a:schemeClr val="tx2">
                    <a:lumMod val="60000"/>
                    <a:lumOff val="40000"/>
                  </a:schemeClr>
                </a:solidFill>
              </a:rPr>
              <a:t> de flux </a:t>
            </a:r>
            <a:r>
              <a:rPr lang="ro-RO" b="1" dirty="0" smtClean="0">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a:solidFill>
                  <a:schemeClr val="tx2">
                    <a:lumMod val="60000"/>
                    <a:lumOff val="40000"/>
                  </a:schemeClr>
                </a:solidFill>
              </a:rPr>
              <a:t>a </a:t>
            </a:r>
            <a:r>
              <a:rPr lang="en-US" b="1" dirty="0" err="1">
                <a:solidFill>
                  <a:schemeClr val="tx2">
                    <a:lumMod val="60000"/>
                    <a:lumOff val="40000"/>
                  </a:schemeClr>
                </a:solidFill>
              </a:rPr>
              <a:t>listei</a:t>
            </a:r>
            <a:r>
              <a:rPr lang="en-US" b="1" dirty="0">
                <a:solidFill>
                  <a:schemeClr val="tx2">
                    <a:lumMod val="60000"/>
                    <a:lumOff val="40000"/>
                  </a:schemeClr>
                </a:solidFill>
              </a:rPr>
              <a:t> </a:t>
            </a:r>
            <a:r>
              <a:rPr lang="en-US" b="1" dirty="0" err="1">
                <a:solidFill>
                  <a:schemeClr val="tx2">
                    <a:lumMod val="60000"/>
                    <a:lumOff val="40000"/>
                  </a:schemeClr>
                </a:solidFill>
              </a:rPr>
              <a:t>privind</a:t>
            </a:r>
            <a:r>
              <a:rPr lang="en-US" b="1" dirty="0">
                <a:solidFill>
                  <a:schemeClr val="tx2">
                    <a:lumMod val="60000"/>
                    <a:lumOff val="40000"/>
                  </a:schemeClr>
                </a:solidFill>
              </a:rPr>
              <a:t> </a:t>
            </a:r>
            <a:r>
              <a:rPr lang="en-US" b="1" dirty="0" err="1">
                <a:solidFill>
                  <a:schemeClr val="tx2">
                    <a:lumMod val="60000"/>
                    <a:lumOff val="40000"/>
                  </a:schemeClr>
                </a:solidFill>
              </a:rPr>
              <a:t>riscurile</a:t>
            </a:r>
            <a:r>
              <a:rPr lang="en-US" b="1" dirty="0">
                <a:solidFill>
                  <a:schemeClr val="tx2">
                    <a:lumMod val="60000"/>
                    <a:lumOff val="40000"/>
                  </a:schemeClr>
                </a:solidFill>
              </a:rPr>
              <a:t> </a:t>
            </a:r>
            <a:r>
              <a:rPr lang="ro-RO" b="1" dirty="0" smtClean="0">
                <a:solidFill>
                  <a:schemeClr val="tx2">
                    <a:lumMod val="60000"/>
                    <a:lumOff val="40000"/>
                  </a:schemeClr>
                </a:solidFill>
              </a:rPr>
              <a:t>ș</a:t>
            </a:r>
            <a:r>
              <a:rPr lang="en-US" b="1" dirty="0" err="1" smtClean="0">
                <a:solidFill>
                  <a:schemeClr val="tx2">
                    <a:lumMod val="60000"/>
                    <a:lumOff val="40000"/>
                  </a:schemeClr>
                </a:solidFill>
              </a:rPr>
              <a:t>i</a:t>
            </a:r>
            <a:r>
              <a:rPr lang="en-US" b="1" dirty="0" smtClean="0">
                <a:solidFill>
                  <a:schemeClr val="tx2">
                    <a:lumMod val="60000"/>
                    <a:lumOff val="40000"/>
                  </a:schemeClr>
                </a:solidFill>
              </a:rPr>
              <a:t> </a:t>
            </a:r>
            <a:r>
              <a:rPr lang="en-US" b="1" dirty="0" err="1" smtClean="0">
                <a:solidFill>
                  <a:schemeClr val="tx2">
                    <a:lumMod val="60000"/>
                    <a:lumOff val="40000"/>
                  </a:schemeClr>
                </a:solidFill>
              </a:rPr>
              <a:t>vulnerabilit</a:t>
            </a:r>
            <a:r>
              <a:rPr lang="ro-RO" b="1" dirty="0" smtClean="0">
                <a:solidFill>
                  <a:schemeClr val="tx2">
                    <a:lumMod val="60000"/>
                    <a:lumOff val="40000"/>
                  </a:schemeClr>
                </a:solidFill>
              </a:rPr>
              <a:t>ăț</a:t>
            </a:r>
            <a:r>
              <a:rPr lang="en-US" b="1" dirty="0" err="1" smtClean="0">
                <a:solidFill>
                  <a:schemeClr val="tx2">
                    <a:lumMod val="60000"/>
                    <a:lumOff val="40000"/>
                  </a:schemeClr>
                </a:solidFill>
              </a:rPr>
              <a:t>ile</a:t>
            </a:r>
            <a:endParaRPr lang="ro-RO" dirty="0">
              <a:solidFill>
                <a:schemeClr val="tx2">
                  <a:lumMod val="60000"/>
                  <a:lumOff val="40000"/>
                </a:schemeClr>
              </a:solidFill>
            </a:endParaRPr>
          </a:p>
          <a:p>
            <a:r>
              <a:rPr lang="en-US" dirty="0" err="1" smtClean="0">
                <a:solidFill>
                  <a:schemeClr val="tx2">
                    <a:lumMod val="60000"/>
                    <a:lumOff val="40000"/>
                  </a:schemeClr>
                </a:solidFill>
              </a:rPr>
              <a:t>Februarie</a:t>
            </a:r>
            <a:r>
              <a:rPr lang="en-US" dirty="0" smtClean="0">
                <a:solidFill>
                  <a:schemeClr val="tx2">
                    <a:lumMod val="60000"/>
                    <a:lumOff val="40000"/>
                  </a:schemeClr>
                </a:solidFill>
              </a:rPr>
              <a:t> </a:t>
            </a:r>
            <a:r>
              <a:rPr lang="ro-RO" dirty="0" smtClean="0">
                <a:solidFill>
                  <a:schemeClr val="tx2">
                    <a:lumMod val="60000"/>
                    <a:lumOff val="40000"/>
                  </a:schemeClr>
                </a:solidFill>
              </a:rPr>
              <a:t>2019 </a:t>
            </a:r>
            <a:r>
              <a:rPr lang="en-US" dirty="0" smtClean="0">
                <a:solidFill>
                  <a:schemeClr val="tx2">
                    <a:lumMod val="60000"/>
                    <a:lumOff val="40000"/>
                  </a:schemeClr>
                </a:solidFill>
              </a:rPr>
              <a:t>-  </a:t>
            </a:r>
            <a:r>
              <a:rPr lang="en-US" dirty="0" err="1">
                <a:solidFill>
                  <a:schemeClr val="tx2">
                    <a:lumMod val="60000"/>
                    <a:lumOff val="40000"/>
                  </a:schemeClr>
                </a:solidFill>
              </a:rPr>
              <a:t>Martie</a:t>
            </a:r>
            <a:r>
              <a:rPr lang="en-US" dirty="0">
                <a:solidFill>
                  <a:schemeClr val="tx2">
                    <a:lumMod val="60000"/>
                    <a:lumOff val="40000"/>
                  </a:schemeClr>
                </a:solidFill>
              </a:rPr>
              <a:t> </a:t>
            </a:r>
            <a:r>
              <a:rPr lang="en-US" dirty="0" smtClean="0">
                <a:solidFill>
                  <a:schemeClr val="tx2">
                    <a:lumMod val="60000"/>
                    <a:lumOff val="40000"/>
                  </a:schemeClr>
                </a:solidFill>
              </a:rPr>
              <a:t>2019</a:t>
            </a:r>
            <a:endParaRPr lang="ro-RO" dirty="0" smtClean="0">
              <a:solidFill>
                <a:schemeClr val="tx2">
                  <a:lumMod val="60000"/>
                  <a:lumOff val="40000"/>
                </a:schemeClr>
              </a:solidFill>
            </a:endParaRPr>
          </a:p>
          <a:p>
            <a:endParaRPr lang="ro-RO" dirty="0"/>
          </a:p>
          <a:p>
            <a:r>
              <a:rPr lang="en-US" b="1" dirty="0" err="1">
                <a:solidFill>
                  <a:schemeClr val="tx1"/>
                </a:solidFill>
              </a:rPr>
              <a:t>Rezultat</a:t>
            </a:r>
            <a:r>
              <a:rPr lang="en-US" b="1" dirty="0">
                <a:solidFill>
                  <a:schemeClr val="tx1"/>
                </a:solidFill>
              </a:rPr>
              <a:t> </a:t>
            </a:r>
            <a:r>
              <a:rPr lang="en-US" b="1" dirty="0" err="1">
                <a:solidFill>
                  <a:schemeClr val="tx1"/>
                </a:solidFill>
              </a:rPr>
              <a:t>proiect</a:t>
            </a:r>
            <a:r>
              <a:rPr lang="en-US" b="1" dirty="0">
                <a:solidFill>
                  <a:schemeClr val="tx1"/>
                </a:solidFill>
              </a:rPr>
              <a:t> 4: </a:t>
            </a:r>
            <a:endParaRPr lang="ro-RO" dirty="0">
              <a:solidFill>
                <a:schemeClr val="tx1"/>
              </a:solidFill>
            </a:endParaRPr>
          </a:p>
          <a:p>
            <a:r>
              <a:rPr lang="en-US" b="1" dirty="0">
                <a:solidFill>
                  <a:schemeClr val="tx1"/>
                </a:solidFill>
              </a:rPr>
              <a:t> </a:t>
            </a:r>
            <a:r>
              <a:rPr lang="en-US" dirty="0">
                <a:solidFill>
                  <a:schemeClr val="tx1"/>
                </a:solidFill>
              </a:rPr>
              <a:t>-  1 </a:t>
            </a:r>
            <a:r>
              <a:rPr lang="en-US" dirty="0" err="1">
                <a:solidFill>
                  <a:schemeClr val="tx1"/>
                </a:solidFill>
              </a:rPr>
              <a:t>Diagramă</a:t>
            </a:r>
            <a:r>
              <a:rPr lang="en-US" dirty="0">
                <a:solidFill>
                  <a:schemeClr val="tx1"/>
                </a:solidFill>
              </a:rPr>
              <a:t> de flux</a:t>
            </a:r>
            <a:endParaRPr lang="ro-RO" dirty="0">
              <a:solidFill>
                <a:schemeClr val="tx1"/>
              </a:solidFill>
            </a:endParaRPr>
          </a:p>
          <a:p>
            <a:r>
              <a:rPr lang="en-US" dirty="0">
                <a:solidFill>
                  <a:schemeClr val="tx1"/>
                </a:solidFill>
              </a:rPr>
              <a:t> -  1 </a:t>
            </a:r>
            <a:r>
              <a:rPr lang="en-US" dirty="0" err="1">
                <a:solidFill>
                  <a:schemeClr val="tx1"/>
                </a:solidFill>
              </a:rPr>
              <a:t>listă</a:t>
            </a:r>
            <a:r>
              <a:rPr lang="en-US" dirty="0">
                <a:solidFill>
                  <a:schemeClr val="tx1"/>
                </a:solidFill>
              </a:rPr>
              <a:t> </a:t>
            </a:r>
            <a:r>
              <a:rPr lang="en-US" dirty="0" err="1">
                <a:solidFill>
                  <a:schemeClr val="tx1"/>
                </a:solidFill>
              </a:rPr>
              <a:t>privind</a:t>
            </a:r>
            <a:r>
              <a:rPr lang="en-US" dirty="0">
                <a:solidFill>
                  <a:schemeClr val="tx1"/>
                </a:solidFill>
              </a:rPr>
              <a:t> </a:t>
            </a:r>
            <a:r>
              <a:rPr lang="en-US" dirty="0" err="1">
                <a:solidFill>
                  <a:schemeClr val="tx1"/>
                </a:solidFill>
              </a:rPr>
              <a:t>riscurile</a:t>
            </a:r>
            <a:r>
              <a:rPr lang="en-US" dirty="0">
                <a:solidFill>
                  <a:schemeClr val="tx1"/>
                </a:solidFill>
              </a:rPr>
              <a:t> </a:t>
            </a:r>
            <a:r>
              <a:rPr lang="ro-RO" dirty="0" smtClean="0">
                <a:solidFill>
                  <a:schemeClr val="tx1"/>
                </a:solidFill>
              </a:rPr>
              <a:t>ș</a:t>
            </a:r>
            <a:r>
              <a:rPr lang="en-US" dirty="0" err="1" smtClean="0">
                <a:solidFill>
                  <a:schemeClr val="tx1"/>
                </a:solidFill>
              </a:rPr>
              <a:t>i</a:t>
            </a:r>
            <a:r>
              <a:rPr lang="en-US" dirty="0" smtClean="0">
                <a:solidFill>
                  <a:schemeClr val="tx1"/>
                </a:solidFill>
              </a:rPr>
              <a:t> </a:t>
            </a:r>
            <a:r>
              <a:rPr lang="en-US" dirty="0" err="1" smtClean="0">
                <a:solidFill>
                  <a:schemeClr val="tx1"/>
                </a:solidFill>
              </a:rPr>
              <a:t>vulnerabilită</a:t>
            </a:r>
            <a:r>
              <a:rPr lang="ro-RO" dirty="0" smtClean="0">
                <a:solidFill>
                  <a:schemeClr val="tx1"/>
                </a:solidFill>
              </a:rPr>
              <a:t>ț</a:t>
            </a:r>
            <a:r>
              <a:rPr lang="en-US" dirty="0" err="1" smtClean="0">
                <a:solidFill>
                  <a:schemeClr val="tx1"/>
                </a:solidFill>
              </a:rPr>
              <a:t>ile</a:t>
            </a:r>
            <a:r>
              <a:rPr lang="en-US" dirty="0">
                <a:solidFill>
                  <a:schemeClr val="tx1"/>
                </a:solidFill>
              </a:rPr>
              <a:t>.</a:t>
            </a:r>
            <a:endParaRPr lang="ro-RO" dirty="0">
              <a:solidFill>
                <a:schemeClr val="tx1"/>
              </a:solidFill>
            </a:endParaRPr>
          </a:p>
          <a:p>
            <a:endParaRPr lang="ro-RO" dirty="0">
              <a:solidFill>
                <a:schemeClr val="tx1"/>
              </a:solidFill>
            </a:endParaRPr>
          </a:p>
        </p:txBody>
      </p:sp>
      <p:sp>
        <p:nvSpPr>
          <p:cNvPr id="6" name="Footer Placeholder 3"/>
          <p:cNvSpPr>
            <a:spLocks noGrp="1"/>
          </p:cNvSpPr>
          <p:nvPr>
            <p:ph type="ftr" sz="quarter" idx="11"/>
          </p:nvPr>
        </p:nvSpPr>
        <p:spPr>
          <a:xfrm>
            <a:off x="0" y="6559394"/>
            <a:ext cx="9144000" cy="298605"/>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430887"/>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 de închidere </a:t>
            </a:r>
            <a:r>
              <a:rPr lang="ro-RO" sz="1100" i="1" dirty="0">
                <a:solidFill>
                  <a:srgbClr val="1F497D"/>
                </a:solidFill>
              </a:rPr>
              <a:t>P</a:t>
            </a:r>
            <a:r>
              <a:rPr lang="en-US" sz="1100" i="1" dirty="0" err="1" smtClean="0">
                <a:solidFill>
                  <a:srgbClr val="1F497D"/>
                </a:solidFill>
              </a:rPr>
              <a:t>roiect</a:t>
            </a:r>
            <a:endParaRPr lang="ro-RO" sz="1100" i="1" dirty="0" smtClean="0">
              <a:solidFill>
                <a:srgbClr val="1F497D"/>
              </a:solidFill>
            </a:endParaRPr>
          </a:p>
          <a:p>
            <a:pPr algn="ctr">
              <a:defRPr/>
            </a:pPr>
            <a:r>
              <a:rPr lang="ro-RO" sz="1100" i="1" dirty="0" smtClean="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en-US" sz="1100" dirty="0" smtClean="0">
                <a:solidFill>
                  <a:srgbClr val="1F497D"/>
                </a:solidFill>
              </a:rPr>
              <a:t> </a:t>
            </a: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1103175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US" sz="1600" b="1" dirty="0" smtClean="0"/>
              <a:t> </a:t>
            </a: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en-US" sz="1600" dirty="0" smtClean="0"/>
              <a:t> </a:t>
            </a: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GB" sz="1600" b="1" dirty="0" smtClean="0"/>
              <a:t> </a:t>
            </a:r>
            <a:r>
              <a:rPr lang="ro-RO" sz="1600" dirty="0" smtClean="0"/>
              <a:t/>
            </a:r>
            <a:br>
              <a:rPr lang="ro-RO" sz="1600" dirty="0" smtClean="0"/>
            </a:br>
            <a:endParaRPr lang="en-US" sz="1600" b="1" dirty="0">
              <a:solidFill>
                <a:schemeClr val="tx2">
                  <a:lumMod val="75000"/>
                </a:schemeClr>
              </a:solidFill>
              <a:latin typeface="Calibri" panose="020F0502020204030204" pitchFamily="34" charset="0"/>
            </a:endParaRPr>
          </a:p>
        </p:txBody>
      </p:sp>
      <p:sp>
        <p:nvSpPr>
          <p:cNvPr id="5" name="Text Placeholder 4"/>
          <p:cNvSpPr>
            <a:spLocks noGrp="1"/>
          </p:cNvSpPr>
          <p:nvPr>
            <p:ph type="body" idx="1"/>
          </p:nvPr>
        </p:nvSpPr>
        <p:spPr>
          <a:xfrm>
            <a:off x="0" y="1157071"/>
            <a:ext cx="9144000" cy="4876310"/>
          </a:xfrm>
        </p:spPr>
        <p:txBody>
          <a:bodyPr>
            <a:normAutofit fontScale="25000" lnSpcReduction="20000"/>
          </a:bodyPr>
          <a:lstStyle/>
          <a:p>
            <a:r>
              <a:rPr lang="ro-RO" sz="3400" b="1" dirty="0" smtClean="0">
                <a:solidFill>
                  <a:schemeClr val="tx2">
                    <a:lumMod val="60000"/>
                    <a:lumOff val="40000"/>
                  </a:schemeClr>
                </a:solidFill>
              </a:rPr>
              <a:t>	</a:t>
            </a:r>
            <a:r>
              <a:rPr lang="en-US" sz="8000" b="1" dirty="0" err="1" smtClean="0">
                <a:solidFill>
                  <a:schemeClr val="tx2">
                    <a:lumMod val="60000"/>
                    <a:lumOff val="40000"/>
                  </a:schemeClr>
                </a:solidFill>
              </a:rPr>
              <a:t>Activitate</a:t>
            </a:r>
            <a:r>
              <a:rPr lang="en-US" sz="8000" b="1" dirty="0">
                <a:solidFill>
                  <a:schemeClr val="tx2">
                    <a:lumMod val="60000"/>
                    <a:lumOff val="40000"/>
                  </a:schemeClr>
                </a:solidFill>
              </a:rPr>
              <a:t>: A7. </a:t>
            </a:r>
            <a:r>
              <a:rPr lang="en-US" sz="8000" b="1" dirty="0" err="1">
                <a:solidFill>
                  <a:schemeClr val="tx2">
                    <a:lumMod val="60000"/>
                    <a:lumOff val="40000"/>
                  </a:schemeClr>
                </a:solidFill>
              </a:rPr>
              <a:t>Conformarea</a:t>
            </a:r>
            <a:r>
              <a:rPr lang="en-US" sz="8000" b="1" dirty="0">
                <a:solidFill>
                  <a:schemeClr val="tx2">
                    <a:lumMod val="60000"/>
                    <a:lumOff val="40000"/>
                  </a:schemeClr>
                </a:solidFill>
              </a:rPr>
              <a:t> </a:t>
            </a:r>
            <a:r>
              <a:rPr lang="en-US" sz="8000" b="1" dirty="0" err="1">
                <a:solidFill>
                  <a:schemeClr val="tx2">
                    <a:lumMod val="60000"/>
                    <a:lumOff val="40000"/>
                  </a:schemeClr>
                </a:solidFill>
              </a:rPr>
              <a:t>Sistemului</a:t>
            </a:r>
            <a:r>
              <a:rPr lang="en-US" sz="8000" b="1" dirty="0">
                <a:solidFill>
                  <a:schemeClr val="tx2">
                    <a:lumMod val="60000"/>
                    <a:lumOff val="40000"/>
                  </a:schemeClr>
                </a:solidFill>
              </a:rPr>
              <a:t> de </a:t>
            </a:r>
            <a:r>
              <a:rPr lang="en-US" sz="8000" b="1" dirty="0" err="1" smtClean="0">
                <a:solidFill>
                  <a:schemeClr val="tx2">
                    <a:lumMod val="60000"/>
                    <a:lumOff val="40000"/>
                  </a:schemeClr>
                </a:solidFill>
              </a:rPr>
              <a:t>managemen</a:t>
            </a:r>
            <a:r>
              <a:rPr lang="ro-RO" sz="8000" b="1" dirty="0" smtClean="0">
                <a:solidFill>
                  <a:schemeClr val="tx2">
                    <a:lumMod val="60000"/>
                    <a:lumOff val="40000"/>
                  </a:schemeClr>
                </a:solidFill>
              </a:rPr>
              <a:t>t al</a:t>
            </a:r>
            <a:r>
              <a:rPr lang="en-US" sz="8000" b="1" dirty="0" smtClean="0">
                <a:solidFill>
                  <a:schemeClr val="tx2">
                    <a:lumMod val="60000"/>
                    <a:lumOff val="40000"/>
                  </a:schemeClr>
                </a:solidFill>
              </a:rPr>
              <a:t> </a:t>
            </a:r>
            <a:r>
              <a:rPr lang="en-US" sz="8000" b="1" dirty="0" err="1" smtClean="0">
                <a:solidFill>
                  <a:schemeClr val="tx2">
                    <a:lumMod val="60000"/>
                    <a:lumOff val="40000"/>
                  </a:schemeClr>
                </a:solidFill>
              </a:rPr>
              <a:t>calit</a:t>
            </a:r>
            <a:r>
              <a:rPr lang="ro-RO" sz="8000" b="1" dirty="0" smtClean="0">
                <a:solidFill>
                  <a:schemeClr val="tx2">
                    <a:lumMod val="60000"/>
                    <a:lumOff val="40000"/>
                  </a:schemeClr>
                </a:solidFill>
              </a:rPr>
              <a:t>ăț</a:t>
            </a:r>
            <a:r>
              <a:rPr lang="en-US" sz="8000" b="1" dirty="0" smtClean="0">
                <a:solidFill>
                  <a:schemeClr val="tx2">
                    <a:lumMod val="60000"/>
                    <a:lumOff val="40000"/>
                  </a:schemeClr>
                </a:solidFill>
              </a:rPr>
              <a:t>ii </a:t>
            </a:r>
            <a:r>
              <a:rPr lang="en-US" sz="8000" b="1" dirty="0">
                <a:solidFill>
                  <a:schemeClr val="tx2">
                    <a:lumMod val="60000"/>
                    <a:lumOff val="40000"/>
                  </a:schemeClr>
                </a:solidFill>
              </a:rPr>
              <a:t>cu </a:t>
            </a:r>
            <a:r>
              <a:rPr lang="en-US" sz="8000" b="1" dirty="0" err="1" smtClean="0">
                <a:solidFill>
                  <a:schemeClr val="tx2">
                    <a:lumMod val="60000"/>
                    <a:lumOff val="40000"/>
                  </a:schemeClr>
                </a:solidFill>
              </a:rPr>
              <a:t>cerin</a:t>
            </a:r>
            <a:r>
              <a:rPr lang="ro-RO" sz="8000" b="1" dirty="0" smtClean="0">
                <a:solidFill>
                  <a:schemeClr val="tx2">
                    <a:lumMod val="60000"/>
                    <a:lumOff val="40000"/>
                  </a:schemeClr>
                </a:solidFill>
              </a:rPr>
              <a:t>ț</a:t>
            </a:r>
            <a:r>
              <a:rPr lang="en-US" sz="8000" b="1" dirty="0" err="1" smtClean="0">
                <a:solidFill>
                  <a:schemeClr val="tx2">
                    <a:lumMod val="60000"/>
                    <a:lumOff val="40000"/>
                  </a:schemeClr>
                </a:solidFill>
              </a:rPr>
              <a:t>ele</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Standardului</a:t>
            </a:r>
            <a:r>
              <a:rPr lang="en-US" sz="8000" b="1" dirty="0">
                <a:solidFill>
                  <a:schemeClr val="tx2">
                    <a:lumMod val="60000"/>
                    <a:lumOff val="40000"/>
                  </a:schemeClr>
                </a:solidFill>
              </a:rPr>
              <a:t> ISO 9001:2015 </a:t>
            </a:r>
            <a:r>
              <a:rPr lang="ro-RO" sz="8000" b="1" dirty="0" err="1">
                <a:solidFill>
                  <a:schemeClr val="tx2">
                    <a:lumMod val="60000"/>
                    <a:lumOff val="40000"/>
                  </a:schemeClr>
                </a:solidFill>
              </a:rPr>
              <a:t>ș</a:t>
            </a:r>
            <a:r>
              <a:rPr lang="en-US" sz="8000" b="1" dirty="0" err="1" smtClean="0">
                <a:solidFill>
                  <a:schemeClr val="tx2">
                    <a:lumMod val="60000"/>
                    <a:lumOff val="40000"/>
                  </a:schemeClr>
                </a:solidFill>
              </a:rPr>
              <a:t>i</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dezvoltarea</a:t>
            </a:r>
            <a:r>
              <a:rPr lang="en-US" sz="8000" b="1" dirty="0">
                <a:solidFill>
                  <a:schemeClr val="tx2">
                    <a:lumMod val="60000"/>
                    <a:lumOff val="40000"/>
                  </a:schemeClr>
                </a:solidFill>
              </a:rPr>
              <a:t> </a:t>
            </a:r>
            <a:r>
              <a:rPr lang="en-US" sz="8000" b="1" dirty="0" err="1" smtClean="0">
                <a:solidFill>
                  <a:schemeClr val="tx2">
                    <a:lumMod val="60000"/>
                    <a:lumOff val="40000"/>
                  </a:schemeClr>
                </a:solidFill>
              </a:rPr>
              <a:t>documenta</a:t>
            </a:r>
            <a:r>
              <a:rPr lang="ro-RO" sz="8000" b="1" dirty="0" smtClean="0">
                <a:solidFill>
                  <a:schemeClr val="tx2">
                    <a:lumMod val="60000"/>
                    <a:lumOff val="40000"/>
                  </a:schemeClr>
                </a:solidFill>
              </a:rPr>
              <a:t>ț</a:t>
            </a:r>
            <a:r>
              <a:rPr lang="en-US" sz="8000" b="1" dirty="0" err="1" smtClean="0">
                <a:solidFill>
                  <a:schemeClr val="tx2">
                    <a:lumMod val="60000"/>
                    <a:lumOff val="40000"/>
                  </a:schemeClr>
                </a:solidFill>
              </a:rPr>
              <a:t>iei</a:t>
            </a:r>
            <a:r>
              <a:rPr lang="en-US" sz="8000" b="1" dirty="0" smtClean="0">
                <a:solidFill>
                  <a:schemeClr val="tx2">
                    <a:lumMod val="60000"/>
                    <a:lumOff val="40000"/>
                  </a:schemeClr>
                </a:solidFill>
              </a:rPr>
              <a:t> SMC</a:t>
            </a:r>
            <a:r>
              <a:rPr lang="ro-RO" sz="8000" b="1" dirty="0" smtClean="0">
                <a:solidFill>
                  <a:schemeClr val="tx2">
                    <a:lumMod val="60000"/>
                    <a:lumOff val="40000"/>
                  </a:schemeClr>
                </a:solidFill>
              </a:rPr>
              <a:t>.</a:t>
            </a:r>
            <a:endParaRPr lang="ro-RO" sz="8000" dirty="0">
              <a:solidFill>
                <a:schemeClr val="tx2">
                  <a:lumMod val="60000"/>
                  <a:lumOff val="40000"/>
                </a:schemeClr>
              </a:solidFill>
            </a:endParaRPr>
          </a:p>
          <a:p>
            <a:r>
              <a:rPr lang="en-US" sz="8000" b="1" dirty="0" err="1" smtClean="0">
                <a:solidFill>
                  <a:schemeClr val="tx2">
                    <a:lumMod val="60000"/>
                    <a:lumOff val="40000"/>
                  </a:schemeClr>
                </a:solidFill>
              </a:rPr>
              <a:t>Subactivități</a:t>
            </a:r>
            <a:r>
              <a:rPr lang="ro-RO" sz="8000" b="1" dirty="0" smtClean="0">
                <a:solidFill>
                  <a:schemeClr val="tx2">
                    <a:lumMod val="60000"/>
                    <a:lumOff val="40000"/>
                  </a:schemeClr>
                </a:solidFill>
              </a:rPr>
              <a:t>:</a:t>
            </a:r>
            <a:endParaRPr lang="ro-RO" sz="8000" dirty="0">
              <a:solidFill>
                <a:schemeClr val="tx2">
                  <a:lumMod val="60000"/>
                  <a:lumOff val="40000"/>
                </a:schemeClr>
              </a:solidFill>
            </a:endParaRPr>
          </a:p>
          <a:p>
            <a:pPr>
              <a:lnSpc>
                <a:spcPct val="120000"/>
              </a:lnSpc>
            </a:pPr>
            <a:r>
              <a:rPr lang="en-US" sz="8000" b="1" dirty="0" smtClean="0">
                <a:solidFill>
                  <a:schemeClr val="tx2">
                    <a:lumMod val="60000"/>
                    <a:lumOff val="40000"/>
                  </a:schemeClr>
                </a:solidFill>
              </a:rPr>
              <a:t>A7.1</a:t>
            </a:r>
            <a:r>
              <a:rPr lang="en-US" sz="8000" b="1" dirty="0">
                <a:solidFill>
                  <a:schemeClr val="tx2">
                    <a:lumMod val="60000"/>
                    <a:lumOff val="40000"/>
                  </a:schemeClr>
                </a:solidFill>
              </a:rPr>
              <a:t>. </a:t>
            </a:r>
            <a:r>
              <a:rPr lang="en-US" sz="8000" b="1" dirty="0" err="1">
                <a:solidFill>
                  <a:schemeClr val="tx2">
                    <a:lumMod val="60000"/>
                    <a:lumOff val="40000"/>
                  </a:schemeClr>
                </a:solidFill>
              </a:rPr>
              <a:t>Dezvoltarea</a:t>
            </a:r>
            <a:r>
              <a:rPr lang="en-US" sz="8000" b="1" dirty="0">
                <a:solidFill>
                  <a:schemeClr val="tx2">
                    <a:lumMod val="60000"/>
                    <a:lumOff val="40000"/>
                  </a:schemeClr>
                </a:solidFill>
              </a:rPr>
              <a:t> </a:t>
            </a:r>
            <a:r>
              <a:rPr lang="en-US" sz="8000" b="1" dirty="0" err="1">
                <a:solidFill>
                  <a:schemeClr val="tx2">
                    <a:lumMod val="60000"/>
                    <a:lumOff val="40000"/>
                  </a:schemeClr>
                </a:solidFill>
              </a:rPr>
              <a:t>Planului</a:t>
            </a:r>
            <a:r>
              <a:rPr lang="en-US" sz="8000" b="1" dirty="0">
                <a:solidFill>
                  <a:schemeClr val="tx2">
                    <a:lumMod val="60000"/>
                    <a:lumOff val="40000"/>
                  </a:schemeClr>
                </a:solidFill>
              </a:rPr>
              <a:t> de </a:t>
            </a:r>
            <a:r>
              <a:rPr lang="en-US" sz="8000" b="1" dirty="0" err="1">
                <a:solidFill>
                  <a:schemeClr val="tx2">
                    <a:lumMod val="60000"/>
                    <a:lumOff val="40000"/>
                  </a:schemeClr>
                </a:solidFill>
              </a:rPr>
              <a:t>implementare</a:t>
            </a:r>
            <a:endParaRPr lang="ro-RO" sz="8000" dirty="0">
              <a:solidFill>
                <a:schemeClr val="tx2">
                  <a:lumMod val="60000"/>
                  <a:lumOff val="40000"/>
                </a:schemeClr>
              </a:solidFill>
            </a:endParaRPr>
          </a:p>
          <a:p>
            <a:pPr>
              <a:lnSpc>
                <a:spcPct val="120000"/>
              </a:lnSpc>
            </a:pPr>
            <a:r>
              <a:rPr lang="ro-RO" sz="8000" dirty="0" smtClean="0">
                <a:solidFill>
                  <a:schemeClr val="tx2">
                    <a:lumMod val="60000"/>
                    <a:lumOff val="40000"/>
                  </a:schemeClr>
                </a:solidFill>
              </a:rPr>
              <a:t>		</a:t>
            </a:r>
            <a:r>
              <a:rPr lang="en-US" sz="8000" dirty="0" err="1" smtClean="0">
                <a:solidFill>
                  <a:schemeClr val="tx2">
                    <a:lumMod val="60000"/>
                    <a:lumOff val="40000"/>
                  </a:schemeClr>
                </a:solidFill>
              </a:rPr>
              <a:t>Aprilie</a:t>
            </a:r>
            <a:r>
              <a:rPr lang="en-US" sz="8000" dirty="0" smtClean="0">
                <a:solidFill>
                  <a:schemeClr val="tx2">
                    <a:lumMod val="60000"/>
                    <a:lumOff val="40000"/>
                  </a:schemeClr>
                </a:solidFill>
              </a:rPr>
              <a:t> </a:t>
            </a:r>
            <a:r>
              <a:rPr lang="en-US" sz="8000" dirty="0">
                <a:solidFill>
                  <a:schemeClr val="tx2">
                    <a:lumMod val="60000"/>
                    <a:lumOff val="40000"/>
                  </a:schemeClr>
                </a:solidFill>
              </a:rPr>
              <a:t>2019 </a:t>
            </a:r>
            <a:endParaRPr lang="ro-RO" sz="8000" dirty="0" smtClean="0">
              <a:solidFill>
                <a:schemeClr val="tx2">
                  <a:lumMod val="60000"/>
                  <a:lumOff val="40000"/>
                </a:schemeClr>
              </a:solidFill>
            </a:endParaRPr>
          </a:p>
          <a:p>
            <a:pPr>
              <a:lnSpc>
                <a:spcPct val="120000"/>
              </a:lnSpc>
            </a:pPr>
            <a:r>
              <a:rPr lang="en-US" sz="8000" b="1" dirty="0" smtClean="0">
                <a:solidFill>
                  <a:schemeClr val="tx2">
                    <a:lumMod val="60000"/>
                    <a:lumOff val="40000"/>
                  </a:schemeClr>
                </a:solidFill>
              </a:rPr>
              <a:t>A7.2</a:t>
            </a:r>
            <a:r>
              <a:rPr lang="en-US" sz="8000" b="1" dirty="0">
                <a:solidFill>
                  <a:schemeClr val="tx2">
                    <a:lumMod val="60000"/>
                    <a:lumOff val="40000"/>
                  </a:schemeClr>
                </a:solidFill>
              </a:rPr>
              <a:t>. </a:t>
            </a:r>
            <a:r>
              <a:rPr lang="en-US" sz="8000" b="1" dirty="0" err="1">
                <a:solidFill>
                  <a:schemeClr val="tx2">
                    <a:lumMod val="60000"/>
                    <a:lumOff val="40000"/>
                  </a:schemeClr>
                </a:solidFill>
              </a:rPr>
              <a:t>Elaborarea</a:t>
            </a:r>
            <a:r>
              <a:rPr lang="en-US" sz="8000" b="1" dirty="0">
                <a:solidFill>
                  <a:schemeClr val="tx2">
                    <a:lumMod val="60000"/>
                    <a:lumOff val="40000"/>
                  </a:schemeClr>
                </a:solidFill>
              </a:rPr>
              <a:t> </a:t>
            </a:r>
            <a:r>
              <a:rPr lang="en-US" sz="8000" b="1" dirty="0" err="1">
                <a:solidFill>
                  <a:schemeClr val="tx2">
                    <a:lumMod val="60000"/>
                    <a:lumOff val="40000"/>
                  </a:schemeClr>
                </a:solidFill>
              </a:rPr>
              <a:t>Manualului</a:t>
            </a:r>
            <a:r>
              <a:rPr lang="en-US" sz="8000" b="1" dirty="0">
                <a:solidFill>
                  <a:schemeClr val="tx2">
                    <a:lumMod val="60000"/>
                    <a:lumOff val="40000"/>
                  </a:schemeClr>
                </a:solidFill>
              </a:rPr>
              <a:t> </a:t>
            </a:r>
            <a:r>
              <a:rPr lang="en-US" sz="8000" b="1" dirty="0" err="1" smtClean="0">
                <a:solidFill>
                  <a:schemeClr val="tx2">
                    <a:lumMod val="60000"/>
                    <a:lumOff val="40000"/>
                  </a:schemeClr>
                </a:solidFill>
              </a:rPr>
              <a:t>calit</a:t>
            </a:r>
            <a:r>
              <a:rPr lang="ro-RO" sz="8000" b="1" dirty="0" smtClean="0">
                <a:solidFill>
                  <a:schemeClr val="tx2">
                    <a:lumMod val="60000"/>
                    <a:lumOff val="40000"/>
                  </a:schemeClr>
                </a:solidFill>
              </a:rPr>
              <a:t>ăț</a:t>
            </a:r>
            <a:r>
              <a:rPr lang="en-US" sz="8000" b="1" dirty="0" smtClean="0">
                <a:solidFill>
                  <a:schemeClr val="tx2">
                    <a:lumMod val="60000"/>
                    <a:lumOff val="40000"/>
                  </a:schemeClr>
                </a:solidFill>
              </a:rPr>
              <a:t>ii </a:t>
            </a:r>
            <a:r>
              <a:rPr lang="ro-RO" sz="8000" b="1" dirty="0" smtClean="0">
                <a:solidFill>
                  <a:schemeClr val="tx2">
                    <a:lumMod val="60000"/>
                    <a:lumOff val="40000"/>
                  </a:schemeClr>
                </a:solidFill>
              </a:rPr>
              <a:t>ș</a:t>
            </a:r>
            <a:r>
              <a:rPr lang="en-US" sz="8000" b="1" dirty="0" err="1" smtClean="0">
                <a:solidFill>
                  <a:schemeClr val="tx2">
                    <a:lumMod val="60000"/>
                    <a:lumOff val="40000"/>
                  </a:schemeClr>
                </a:solidFill>
              </a:rPr>
              <a:t>i</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elaborarea</a:t>
            </a:r>
            <a:r>
              <a:rPr lang="en-US" sz="8000" b="1" dirty="0">
                <a:solidFill>
                  <a:schemeClr val="tx2">
                    <a:lumMod val="60000"/>
                    <a:lumOff val="40000"/>
                  </a:schemeClr>
                </a:solidFill>
              </a:rPr>
              <a:t> </a:t>
            </a:r>
            <a:r>
              <a:rPr lang="en-US" sz="8000" b="1" dirty="0" err="1">
                <a:solidFill>
                  <a:schemeClr val="tx2">
                    <a:lumMod val="60000"/>
                    <a:lumOff val="40000"/>
                  </a:schemeClr>
                </a:solidFill>
              </a:rPr>
              <a:t>procedurilor</a:t>
            </a:r>
            <a:r>
              <a:rPr lang="en-US" sz="8000" b="1" dirty="0">
                <a:solidFill>
                  <a:schemeClr val="tx2">
                    <a:lumMod val="60000"/>
                    <a:lumOff val="40000"/>
                  </a:schemeClr>
                </a:solidFill>
              </a:rPr>
              <a:t> de </a:t>
            </a:r>
            <a:r>
              <a:rPr lang="en-US" sz="8000" b="1" dirty="0" err="1">
                <a:solidFill>
                  <a:schemeClr val="tx2">
                    <a:lumMod val="60000"/>
                    <a:lumOff val="40000"/>
                  </a:schemeClr>
                </a:solidFill>
              </a:rPr>
              <a:t>sistem</a:t>
            </a:r>
            <a:endParaRPr lang="ro-RO" sz="8000" dirty="0">
              <a:solidFill>
                <a:schemeClr val="tx2">
                  <a:lumMod val="60000"/>
                  <a:lumOff val="40000"/>
                </a:schemeClr>
              </a:solidFill>
            </a:endParaRPr>
          </a:p>
          <a:p>
            <a:pPr>
              <a:lnSpc>
                <a:spcPct val="120000"/>
              </a:lnSpc>
            </a:pPr>
            <a:r>
              <a:rPr lang="en-US" sz="8000" b="1" dirty="0">
                <a:solidFill>
                  <a:schemeClr val="tx2">
                    <a:lumMod val="60000"/>
                    <a:lumOff val="40000"/>
                  </a:schemeClr>
                </a:solidFill>
              </a:rPr>
              <a:t>	</a:t>
            </a:r>
            <a:r>
              <a:rPr lang="ro-RO" sz="8000" b="1" dirty="0" smtClean="0">
                <a:solidFill>
                  <a:schemeClr val="tx2">
                    <a:lumMod val="60000"/>
                    <a:lumOff val="40000"/>
                  </a:schemeClr>
                </a:solidFill>
              </a:rPr>
              <a:t>	</a:t>
            </a:r>
            <a:r>
              <a:rPr lang="en-US" sz="8000" dirty="0" smtClean="0">
                <a:solidFill>
                  <a:schemeClr val="tx2">
                    <a:lumMod val="60000"/>
                    <a:lumOff val="40000"/>
                  </a:schemeClr>
                </a:solidFill>
              </a:rPr>
              <a:t>Mai </a:t>
            </a:r>
            <a:r>
              <a:rPr lang="en-US" sz="8000" dirty="0">
                <a:solidFill>
                  <a:schemeClr val="tx2">
                    <a:lumMod val="60000"/>
                    <a:lumOff val="40000"/>
                  </a:schemeClr>
                </a:solidFill>
              </a:rPr>
              <a:t>2019 -  </a:t>
            </a:r>
            <a:r>
              <a:rPr lang="en-US" sz="8000" dirty="0" err="1">
                <a:solidFill>
                  <a:schemeClr val="tx2">
                    <a:lumMod val="60000"/>
                    <a:lumOff val="40000"/>
                  </a:schemeClr>
                </a:solidFill>
              </a:rPr>
              <a:t>Iunie</a:t>
            </a:r>
            <a:r>
              <a:rPr lang="en-US" sz="8000" dirty="0">
                <a:solidFill>
                  <a:schemeClr val="tx2">
                    <a:lumMod val="60000"/>
                    <a:lumOff val="40000"/>
                  </a:schemeClr>
                </a:solidFill>
              </a:rPr>
              <a:t> 2019</a:t>
            </a:r>
            <a:endParaRPr lang="ro-RO" sz="8000" dirty="0">
              <a:solidFill>
                <a:schemeClr val="tx2">
                  <a:lumMod val="60000"/>
                  <a:lumOff val="40000"/>
                </a:schemeClr>
              </a:solidFill>
            </a:endParaRPr>
          </a:p>
          <a:p>
            <a:pPr>
              <a:lnSpc>
                <a:spcPct val="120000"/>
              </a:lnSpc>
            </a:pPr>
            <a:r>
              <a:rPr lang="en-US" sz="8000" b="1" dirty="0" smtClean="0">
                <a:solidFill>
                  <a:schemeClr val="tx2">
                    <a:lumMod val="60000"/>
                    <a:lumOff val="40000"/>
                  </a:schemeClr>
                </a:solidFill>
              </a:rPr>
              <a:t>A.7.3</a:t>
            </a:r>
            <a:r>
              <a:rPr lang="en-US" sz="8000" b="1" dirty="0">
                <a:solidFill>
                  <a:schemeClr val="tx2">
                    <a:lumMod val="60000"/>
                    <a:lumOff val="40000"/>
                  </a:schemeClr>
                </a:solidFill>
              </a:rPr>
              <a:t>. </a:t>
            </a:r>
            <a:r>
              <a:rPr lang="en-US" sz="8000" b="1" dirty="0" err="1">
                <a:solidFill>
                  <a:schemeClr val="tx2">
                    <a:lumMod val="60000"/>
                    <a:lumOff val="40000"/>
                  </a:schemeClr>
                </a:solidFill>
              </a:rPr>
              <a:t>Elaborarea</a:t>
            </a:r>
            <a:r>
              <a:rPr lang="en-US" sz="8000" b="1" dirty="0">
                <a:solidFill>
                  <a:schemeClr val="tx2">
                    <a:lumMod val="60000"/>
                    <a:lumOff val="40000"/>
                  </a:schemeClr>
                </a:solidFill>
              </a:rPr>
              <a:t> </a:t>
            </a:r>
            <a:r>
              <a:rPr lang="en-US" sz="8000" b="1" dirty="0" err="1">
                <a:solidFill>
                  <a:schemeClr val="tx2">
                    <a:lumMod val="60000"/>
                    <a:lumOff val="40000"/>
                  </a:schemeClr>
                </a:solidFill>
              </a:rPr>
              <a:t>instructunilor</a:t>
            </a:r>
            <a:r>
              <a:rPr lang="en-US" sz="8000" b="1" dirty="0">
                <a:solidFill>
                  <a:schemeClr val="tx2">
                    <a:lumMod val="60000"/>
                    <a:lumOff val="40000"/>
                  </a:schemeClr>
                </a:solidFill>
              </a:rPr>
              <a:t> de </a:t>
            </a:r>
            <a:r>
              <a:rPr lang="en-US" sz="8000" b="1" dirty="0" err="1">
                <a:solidFill>
                  <a:schemeClr val="tx2">
                    <a:lumMod val="60000"/>
                    <a:lumOff val="40000"/>
                  </a:schemeClr>
                </a:solidFill>
              </a:rPr>
              <a:t>lucru</a:t>
            </a:r>
            <a:r>
              <a:rPr lang="en-US" sz="8000" b="1" dirty="0">
                <a:solidFill>
                  <a:schemeClr val="tx2">
                    <a:lumMod val="60000"/>
                    <a:lumOff val="40000"/>
                  </a:schemeClr>
                </a:solidFill>
              </a:rPr>
              <a:t> </a:t>
            </a:r>
            <a:r>
              <a:rPr lang="en-US" sz="8000" b="1" dirty="0" err="1">
                <a:solidFill>
                  <a:schemeClr val="tx2">
                    <a:lumMod val="60000"/>
                    <a:lumOff val="40000"/>
                  </a:schemeClr>
                </a:solidFill>
              </a:rPr>
              <a:t>precum</a:t>
            </a:r>
            <a:r>
              <a:rPr lang="en-US" sz="8000" b="1" dirty="0">
                <a:solidFill>
                  <a:schemeClr val="tx2">
                    <a:lumMod val="60000"/>
                    <a:lumOff val="40000"/>
                  </a:schemeClr>
                </a:solidFill>
              </a:rPr>
              <a:t> </a:t>
            </a:r>
            <a:r>
              <a:rPr lang="ro-RO" sz="8000" b="1" dirty="0" err="1">
                <a:solidFill>
                  <a:schemeClr val="tx2">
                    <a:lumMod val="60000"/>
                    <a:lumOff val="40000"/>
                  </a:schemeClr>
                </a:solidFill>
              </a:rPr>
              <a:t>ș</a:t>
            </a:r>
            <a:r>
              <a:rPr lang="en-US" sz="8000" b="1" dirty="0" err="1" smtClean="0">
                <a:solidFill>
                  <a:schemeClr val="tx2">
                    <a:lumMod val="60000"/>
                    <a:lumOff val="40000"/>
                  </a:schemeClr>
                </a:solidFill>
              </a:rPr>
              <a:t>i</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alte</a:t>
            </a:r>
            <a:r>
              <a:rPr lang="en-US" sz="8000" b="1" dirty="0">
                <a:solidFill>
                  <a:schemeClr val="tx2">
                    <a:lumMod val="60000"/>
                    <a:lumOff val="40000"/>
                  </a:schemeClr>
                </a:solidFill>
              </a:rPr>
              <a:t> </a:t>
            </a:r>
            <a:r>
              <a:rPr lang="en-US" sz="8000" b="1" dirty="0" err="1">
                <a:solidFill>
                  <a:schemeClr val="tx2">
                    <a:lumMod val="60000"/>
                    <a:lumOff val="40000"/>
                  </a:schemeClr>
                </a:solidFill>
              </a:rPr>
              <a:t>documente</a:t>
            </a:r>
            <a:r>
              <a:rPr lang="en-US" sz="8000" b="1" dirty="0">
                <a:solidFill>
                  <a:schemeClr val="tx2">
                    <a:lumMod val="60000"/>
                    <a:lumOff val="40000"/>
                  </a:schemeClr>
                </a:solidFill>
              </a:rPr>
              <a:t> </a:t>
            </a:r>
            <a:r>
              <a:rPr lang="en-US" sz="8000" b="1" dirty="0" err="1">
                <a:solidFill>
                  <a:schemeClr val="tx2">
                    <a:lumMod val="60000"/>
                    <a:lumOff val="40000"/>
                  </a:schemeClr>
                </a:solidFill>
              </a:rPr>
              <a:t>necesare</a:t>
            </a:r>
            <a:r>
              <a:rPr lang="en-US" sz="8000" b="1" dirty="0">
                <a:solidFill>
                  <a:schemeClr val="tx2">
                    <a:lumMod val="60000"/>
                    <a:lumOff val="40000"/>
                  </a:schemeClr>
                </a:solidFill>
              </a:rPr>
              <a:t> </a:t>
            </a:r>
            <a:r>
              <a:rPr lang="ro-RO" sz="8000" b="1" dirty="0" smtClean="0">
                <a:solidFill>
                  <a:schemeClr val="tx2">
                    <a:lumMod val="60000"/>
                    <a:lumOff val="40000"/>
                  </a:schemeClr>
                </a:solidFill>
              </a:rPr>
              <a:t>î</a:t>
            </a:r>
            <a:r>
              <a:rPr lang="en-US" sz="8000" b="1" dirty="0" smtClean="0">
                <a:solidFill>
                  <a:schemeClr val="tx2">
                    <a:lumMod val="60000"/>
                    <a:lumOff val="40000"/>
                  </a:schemeClr>
                </a:solidFill>
              </a:rPr>
              <a:t>n </a:t>
            </a:r>
            <a:r>
              <a:rPr lang="en-US" sz="8000" b="1" dirty="0" err="1">
                <a:solidFill>
                  <a:schemeClr val="tx2">
                    <a:lumMod val="60000"/>
                    <a:lumOff val="40000"/>
                  </a:schemeClr>
                </a:solidFill>
              </a:rPr>
              <a:t>implementarea</a:t>
            </a:r>
            <a:r>
              <a:rPr lang="en-US" sz="8000" b="1" dirty="0">
                <a:solidFill>
                  <a:schemeClr val="tx2">
                    <a:lumMod val="60000"/>
                    <a:lumOff val="40000"/>
                  </a:schemeClr>
                </a:solidFill>
              </a:rPr>
              <a:t>  SMC</a:t>
            </a:r>
            <a:endParaRPr lang="ro-RO" sz="8000" dirty="0">
              <a:solidFill>
                <a:schemeClr val="tx2">
                  <a:lumMod val="60000"/>
                  <a:lumOff val="40000"/>
                </a:schemeClr>
              </a:solidFill>
            </a:endParaRPr>
          </a:p>
          <a:p>
            <a:pPr>
              <a:lnSpc>
                <a:spcPct val="120000"/>
              </a:lnSpc>
            </a:pPr>
            <a:r>
              <a:rPr lang="ro-RO" sz="8000" dirty="0" smtClean="0">
                <a:solidFill>
                  <a:schemeClr val="tx2">
                    <a:lumMod val="60000"/>
                    <a:lumOff val="40000"/>
                  </a:schemeClr>
                </a:solidFill>
              </a:rPr>
              <a:t>		</a:t>
            </a:r>
            <a:r>
              <a:rPr lang="en-US" sz="8000" dirty="0" err="1" smtClean="0">
                <a:solidFill>
                  <a:schemeClr val="tx2">
                    <a:lumMod val="60000"/>
                    <a:lumOff val="40000"/>
                  </a:schemeClr>
                </a:solidFill>
              </a:rPr>
              <a:t>Iulie</a:t>
            </a:r>
            <a:r>
              <a:rPr lang="en-US" sz="8000" dirty="0" smtClean="0">
                <a:solidFill>
                  <a:schemeClr val="tx2">
                    <a:lumMod val="60000"/>
                    <a:lumOff val="40000"/>
                  </a:schemeClr>
                </a:solidFill>
              </a:rPr>
              <a:t> </a:t>
            </a:r>
            <a:r>
              <a:rPr lang="en-US" sz="8000" dirty="0">
                <a:solidFill>
                  <a:schemeClr val="tx2">
                    <a:lumMod val="60000"/>
                    <a:lumOff val="40000"/>
                  </a:schemeClr>
                </a:solidFill>
              </a:rPr>
              <a:t>2019 -  August </a:t>
            </a:r>
            <a:r>
              <a:rPr lang="en-US" sz="8000" dirty="0" smtClean="0">
                <a:solidFill>
                  <a:schemeClr val="tx2">
                    <a:lumMod val="60000"/>
                    <a:lumOff val="40000"/>
                  </a:schemeClr>
                </a:solidFill>
              </a:rPr>
              <a:t>2019</a:t>
            </a:r>
            <a:endParaRPr lang="ro-RO" sz="8000" dirty="0" smtClean="0">
              <a:solidFill>
                <a:schemeClr val="tx2">
                  <a:lumMod val="60000"/>
                  <a:lumOff val="40000"/>
                </a:schemeClr>
              </a:solidFill>
            </a:endParaRPr>
          </a:p>
          <a:p>
            <a:pPr>
              <a:lnSpc>
                <a:spcPct val="120000"/>
              </a:lnSpc>
            </a:pPr>
            <a:endParaRPr lang="ro-RO" dirty="0"/>
          </a:p>
          <a:p>
            <a:endParaRPr lang="ro-RO" b="1" dirty="0" smtClean="0"/>
          </a:p>
          <a:p>
            <a:r>
              <a:rPr lang="en-US" sz="4300" b="1" dirty="0" err="1" smtClean="0">
                <a:solidFill>
                  <a:schemeClr val="tx1"/>
                </a:solidFill>
              </a:rPr>
              <a:t>Rezultat</a:t>
            </a:r>
            <a:r>
              <a:rPr lang="en-US" sz="4300" b="1" dirty="0" smtClean="0">
                <a:solidFill>
                  <a:schemeClr val="tx1"/>
                </a:solidFill>
              </a:rPr>
              <a:t> </a:t>
            </a:r>
            <a:r>
              <a:rPr lang="en-US" sz="4300" b="1" dirty="0" err="1">
                <a:solidFill>
                  <a:schemeClr val="tx1"/>
                </a:solidFill>
              </a:rPr>
              <a:t>proiect</a:t>
            </a:r>
            <a:r>
              <a:rPr lang="en-US" sz="4300" b="1" dirty="0">
                <a:solidFill>
                  <a:schemeClr val="tx1"/>
                </a:solidFill>
              </a:rPr>
              <a:t> 5 </a:t>
            </a:r>
            <a:r>
              <a:rPr lang="en-US" sz="4300" dirty="0">
                <a:solidFill>
                  <a:schemeClr val="tx1"/>
                </a:solidFill>
              </a:rPr>
              <a:t>:</a:t>
            </a:r>
            <a:endParaRPr lang="ro-RO" sz="4300" dirty="0">
              <a:solidFill>
                <a:schemeClr val="tx1"/>
              </a:solidFill>
            </a:endParaRPr>
          </a:p>
          <a:p>
            <a:r>
              <a:rPr lang="en-US" sz="4300" dirty="0">
                <a:solidFill>
                  <a:schemeClr val="tx1"/>
                </a:solidFill>
              </a:rPr>
              <a:t>– 1 plan de </a:t>
            </a:r>
            <a:r>
              <a:rPr lang="en-US" sz="4300" dirty="0" err="1">
                <a:solidFill>
                  <a:schemeClr val="tx1"/>
                </a:solidFill>
              </a:rPr>
              <a:t>implementare</a:t>
            </a:r>
            <a:r>
              <a:rPr lang="en-US" sz="4300" dirty="0">
                <a:solidFill>
                  <a:schemeClr val="tx1"/>
                </a:solidFill>
              </a:rPr>
              <a:t>, </a:t>
            </a:r>
            <a:endParaRPr lang="ro-RO" sz="4300" dirty="0">
              <a:solidFill>
                <a:schemeClr val="tx1"/>
              </a:solidFill>
            </a:endParaRPr>
          </a:p>
          <a:p>
            <a:pPr lvl="0"/>
            <a:r>
              <a:rPr lang="ro-RO" sz="4300" dirty="0" smtClean="0">
                <a:solidFill>
                  <a:schemeClr val="tx1"/>
                </a:solidFill>
              </a:rPr>
              <a:t>-  </a:t>
            </a:r>
            <a:r>
              <a:rPr lang="en-US" sz="4300" dirty="0" smtClean="0">
                <a:solidFill>
                  <a:schemeClr val="tx1"/>
                </a:solidFill>
              </a:rPr>
              <a:t>1 </a:t>
            </a:r>
            <a:r>
              <a:rPr lang="en-US" sz="4300" dirty="0">
                <a:solidFill>
                  <a:schemeClr val="tx1"/>
                </a:solidFill>
              </a:rPr>
              <a:t>manual al </a:t>
            </a:r>
            <a:r>
              <a:rPr lang="en-US" sz="4300" dirty="0" err="1">
                <a:solidFill>
                  <a:schemeClr val="tx1"/>
                </a:solidFill>
              </a:rPr>
              <a:t>calitatii</a:t>
            </a:r>
            <a:r>
              <a:rPr lang="en-US" sz="4300" dirty="0">
                <a:solidFill>
                  <a:schemeClr val="tx1"/>
                </a:solidFill>
              </a:rPr>
              <a:t>, </a:t>
            </a:r>
            <a:endParaRPr lang="ro-RO" sz="4300" dirty="0">
              <a:solidFill>
                <a:schemeClr val="tx1"/>
              </a:solidFill>
            </a:endParaRPr>
          </a:p>
          <a:p>
            <a:pPr lvl="0"/>
            <a:r>
              <a:rPr lang="ro-RO" sz="4300" dirty="0" smtClean="0">
                <a:solidFill>
                  <a:schemeClr val="tx1"/>
                </a:solidFill>
              </a:rPr>
              <a:t>-  </a:t>
            </a:r>
            <a:r>
              <a:rPr lang="en-US" sz="4300" dirty="0" smtClean="0">
                <a:solidFill>
                  <a:schemeClr val="tx1"/>
                </a:solidFill>
              </a:rPr>
              <a:t>1 </a:t>
            </a:r>
            <a:r>
              <a:rPr lang="en-US" sz="4300" dirty="0">
                <a:solidFill>
                  <a:schemeClr val="tx1"/>
                </a:solidFill>
              </a:rPr>
              <a:t>set de </a:t>
            </a:r>
            <a:r>
              <a:rPr lang="en-US" sz="4300" dirty="0" err="1">
                <a:solidFill>
                  <a:schemeClr val="tx1"/>
                </a:solidFill>
              </a:rPr>
              <a:t>proceduri</a:t>
            </a:r>
            <a:r>
              <a:rPr lang="en-US" sz="4300" dirty="0">
                <a:solidFill>
                  <a:schemeClr val="tx1"/>
                </a:solidFill>
              </a:rPr>
              <a:t> de </a:t>
            </a:r>
            <a:r>
              <a:rPr lang="en-US" sz="4300" dirty="0" err="1">
                <a:solidFill>
                  <a:schemeClr val="tx1"/>
                </a:solidFill>
              </a:rPr>
              <a:t>sistem</a:t>
            </a:r>
            <a:r>
              <a:rPr lang="en-US" sz="4300" dirty="0">
                <a:solidFill>
                  <a:schemeClr val="tx1"/>
                </a:solidFill>
              </a:rPr>
              <a:t>, </a:t>
            </a:r>
            <a:endParaRPr lang="ro-RO" sz="4300" dirty="0">
              <a:solidFill>
                <a:schemeClr val="tx1"/>
              </a:solidFill>
            </a:endParaRPr>
          </a:p>
          <a:p>
            <a:pPr lvl="0"/>
            <a:r>
              <a:rPr lang="ro-RO" sz="4300" dirty="0" smtClean="0">
                <a:solidFill>
                  <a:schemeClr val="tx1"/>
                </a:solidFill>
              </a:rPr>
              <a:t>-  </a:t>
            </a:r>
            <a:r>
              <a:rPr lang="en-US" sz="4300" dirty="0" smtClean="0">
                <a:solidFill>
                  <a:schemeClr val="tx1"/>
                </a:solidFill>
              </a:rPr>
              <a:t>1 </a:t>
            </a:r>
            <a:r>
              <a:rPr lang="en-US" sz="4300" dirty="0">
                <a:solidFill>
                  <a:schemeClr val="tx1"/>
                </a:solidFill>
              </a:rPr>
              <a:t>set de </a:t>
            </a:r>
            <a:r>
              <a:rPr lang="en-US" sz="4300" dirty="0" err="1">
                <a:solidFill>
                  <a:schemeClr val="tx1"/>
                </a:solidFill>
              </a:rPr>
              <a:t>instructiuni</a:t>
            </a:r>
            <a:r>
              <a:rPr lang="en-US" sz="4300" dirty="0">
                <a:solidFill>
                  <a:schemeClr val="tx1"/>
                </a:solidFill>
              </a:rPr>
              <a:t> de </a:t>
            </a:r>
            <a:r>
              <a:rPr lang="en-US" sz="4300" dirty="0" err="1">
                <a:solidFill>
                  <a:schemeClr val="tx1"/>
                </a:solidFill>
              </a:rPr>
              <a:t>lucru</a:t>
            </a:r>
            <a:r>
              <a:rPr lang="en-US" sz="4300" dirty="0">
                <a:solidFill>
                  <a:schemeClr val="tx1"/>
                </a:solidFill>
              </a:rPr>
              <a:t>.</a:t>
            </a:r>
            <a:endParaRPr lang="ro-RO" sz="4300" dirty="0">
              <a:solidFill>
                <a:schemeClr val="tx1"/>
              </a:solidFill>
            </a:endParaRPr>
          </a:p>
          <a:p>
            <a:endParaRPr lang="ro-RO" b="1" dirty="0" smtClean="0"/>
          </a:p>
          <a:p>
            <a:endParaRPr lang="ro-RO" dirty="0">
              <a:solidFill>
                <a:schemeClr val="tx1"/>
              </a:solidFill>
            </a:endParaRPr>
          </a:p>
        </p:txBody>
      </p:sp>
      <p:sp>
        <p:nvSpPr>
          <p:cNvPr id="6" name="Footer Placeholder 3"/>
          <p:cNvSpPr>
            <a:spLocks noGrp="1"/>
          </p:cNvSpPr>
          <p:nvPr>
            <p:ph type="ftr" sz="quarter" idx="11"/>
          </p:nvPr>
        </p:nvSpPr>
        <p:spPr>
          <a:xfrm>
            <a:off x="0" y="6559394"/>
            <a:ext cx="9144000" cy="298605"/>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430887"/>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a:solidFill>
                  <a:srgbClr val="1F497D"/>
                </a:solidFill>
              </a:rPr>
              <a:t>de </a:t>
            </a:r>
            <a:r>
              <a:rPr lang="ro-RO" sz="1100" i="1" dirty="0" smtClean="0">
                <a:solidFill>
                  <a:srgbClr val="1F497D"/>
                </a:solidFill>
              </a:rPr>
              <a:t>înc</a:t>
            </a:r>
            <a:r>
              <a:rPr lang="ro-RO" sz="1100" i="1" dirty="0" smtClean="0">
                <a:solidFill>
                  <a:srgbClr val="1F497D"/>
                </a:solidFill>
              </a:rPr>
              <a:t>hidere </a:t>
            </a:r>
            <a:r>
              <a:rPr lang="ro-RO" sz="1100" i="1" dirty="0">
                <a:solidFill>
                  <a:srgbClr val="1F497D"/>
                </a:solidFill>
              </a:rPr>
              <a:t>P</a:t>
            </a:r>
            <a:r>
              <a:rPr lang="en-US" sz="1100" i="1" dirty="0" err="1">
                <a:solidFill>
                  <a:srgbClr val="1F497D"/>
                </a:solidFill>
              </a:rPr>
              <a:t>roiect</a:t>
            </a:r>
            <a:r>
              <a:rPr lang="ro-RO" sz="1100" i="1" dirty="0" smtClean="0">
                <a:solidFill>
                  <a:srgbClr val="1F497D"/>
                </a:solidFill>
              </a:rPr>
              <a:t>,</a:t>
            </a:r>
          </a:p>
          <a:p>
            <a:pPr algn="ctr">
              <a:defRPr/>
            </a:pPr>
            <a:endParaRPr lang="en-US" sz="1100" i="1" dirty="0">
              <a:solidFill>
                <a:srgbClr val="1F497D"/>
              </a:solidFill>
            </a:endParaRPr>
          </a:p>
        </p:txBody>
      </p:sp>
      <p:sp>
        <p:nvSpPr>
          <p:cNvPr id="8" name="TextBox 7"/>
          <p:cNvSpPr txBox="1"/>
          <p:nvPr/>
        </p:nvSpPr>
        <p:spPr>
          <a:xfrm>
            <a:off x="1828996" y="6033380"/>
            <a:ext cx="5544616" cy="600164"/>
          </a:xfrm>
          <a:prstGeom prst="rect">
            <a:avLst/>
          </a:prstGeom>
          <a:noFill/>
        </p:spPr>
        <p:txBody>
          <a:bodyPr wrap="square" rtlCol="0">
            <a:spAutoFit/>
          </a:bodyPr>
          <a:lstStyle/>
          <a:p>
            <a:pPr algn="ctr">
              <a:defRPr/>
            </a:pPr>
            <a:r>
              <a:rPr lang="en-US" sz="1100" dirty="0">
                <a:solidFill>
                  <a:srgbClr val="1F497D"/>
                </a:solidFill>
              </a:rPr>
              <a:t>2019, </a:t>
            </a:r>
            <a:r>
              <a:rPr lang="ro-RO" sz="1100" dirty="0" smtClean="0">
                <a:solidFill>
                  <a:srgbClr val="1F497D"/>
                </a:solidFill>
              </a:rPr>
              <a:t>Codlea</a:t>
            </a:r>
          </a:p>
          <a:p>
            <a:pPr algn="ctr">
              <a:defRPr/>
            </a:pPr>
            <a:r>
              <a:rPr lang="ro-RO" sz="1100" b="1" dirty="0">
                <a:solidFill>
                  <a:srgbClr val="1F497D"/>
                </a:solidFill>
              </a:rPr>
              <a:t>Competența face diferența!</a:t>
            </a:r>
            <a:endParaRPr lang="ro-RO" sz="1100" dirty="0" smtClean="0">
              <a:solidFill>
                <a:srgbClr val="1F497D"/>
              </a:solidFill>
            </a:endParaRPr>
          </a:p>
          <a:p>
            <a:pPr algn="ctr">
              <a:defRPr/>
            </a:pPr>
            <a:endParaRPr lang="en-US" sz="1100" dirty="0">
              <a:solidFill>
                <a:srgbClr val="1F497D"/>
              </a:solidFill>
            </a:endParaRPr>
          </a:p>
        </p:txBody>
      </p:sp>
    </p:spTree>
    <p:extLst>
      <p:ext uri="{BB962C8B-B14F-4D97-AF65-F5344CB8AC3E}">
        <p14:creationId xmlns:p14="http://schemas.microsoft.com/office/powerpoint/2010/main" val="783782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US" sz="1600" b="1" dirty="0" smtClean="0"/>
              <a:t> </a:t>
            </a: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b="1" dirty="0" smtClean="0"/>
              <a:t/>
            </a:r>
            <a:br>
              <a:rPr lang="ro-RO" sz="1600" b="1"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en-US" sz="1600" dirty="0" smtClean="0"/>
              <a:t> </a:t>
            </a: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br>
              <a:rPr lang="ro-RO" sz="1600" dirty="0" smtClean="0"/>
            </a:br>
            <a:r>
              <a:rPr lang="ro-RO" sz="1600" dirty="0" smtClean="0"/>
              <a:t/>
            </a:r>
            <a:br>
              <a:rPr lang="ro-RO" sz="1600" dirty="0" smtClean="0"/>
            </a:br>
            <a:r>
              <a:rPr lang="ro-RO" sz="1600" dirty="0" smtClean="0">
                <a:solidFill>
                  <a:schemeClr val="tx2">
                    <a:lumMod val="60000"/>
                    <a:lumOff val="40000"/>
                  </a:schemeClr>
                </a:solidFill>
              </a:rPr>
              <a:t/>
            </a:r>
            <a:br>
              <a:rPr lang="ro-RO" sz="1600" dirty="0" smtClean="0">
                <a:solidFill>
                  <a:schemeClr val="tx2">
                    <a:lumMod val="60000"/>
                    <a:lumOff val="40000"/>
                  </a:schemeClr>
                </a:solidFill>
              </a:rPr>
            </a:br>
            <a:r>
              <a:rPr lang="ro-RO" sz="1600" dirty="0" smtClean="0"/>
              <a:t/>
            </a:r>
            <a:br>
              <a:rPr lang="ro-RO" sz="1600" dirty="0" smtClean="0"/>
            </a:br>
            <a:r>
              <a:rPr lang="ro-RO" sz="1600" dirty="0" smtClean="0"/>
              <a:t/>
            </a:r>
            <a:br>
              <a:rPr lang="ro-RO" sz="1600" dirty="0" smtClean="0"/>
            </a:br>
            <a:r>
              <a:rPr lang="ro-RO" sz="1600" dirty="0" smtClean="0"/>
              <a:t/>
            </a:r>
            <a:br>
              <a:rPr lang="ro-RO" sz="1600" dirty="0" smtClean="0"/>
            </a:br>
            <a:r>
              <a:rPr lang="ro-RO" sz="1600" dirty="0" smtClean="0"/>
              <a:t>	</a:t>
            </a:r>
            <a:r>
              <a:rPr lang="en-GB" sz="1600" b="1" dirty="0" smtClean="0"/>
              <a:t> </a:t>
            </a:r>
            <a:r>
              <a:rPr lang="ro-RO" sz="1600" dirty="0" smtClean="0"/>
              <a:t/>
            </a:r>
            <a:br>
              <a:rPr lang="ro-RO" sz="1600" dirty="0" smtClean="0"/>
            </a:br>
            <a:endParaRPr lang="en-US" sz="1600" b="1" dirty="0">
              <a:solidFill>
                <a:schemeClr val="tx2">
                  <a:lumMod val="75000"/>
                </a:schemeClr>
              </a:solidFill>
              <a:latin typeface="Calibri" panose="020F0502020204030204" pitchFamily="34" charset="0"/>
            </a:endParaRPr>
          </a:p>
        </p:txBody>
      </p:sp>
      <p:sp>
        <p:nvSpPr>
          <p:cNvPr id="5" name="Text Placeholder 4"/>
          <p:cNvSpPr>
            <a:spLocks noGrp="1"/>
          </p:cNvSpPr>
          <p:nvPr>
            <p:ph type="body" idx="1"/>
          </p:nvPr>
        </p:nvSpPr>
        <p:spPr>
          <a:xfrm>
            <a:off x="0" y="1283135"/>
            <a:ext cx="9144000" cy="4473565"/>
          </a:xfrm>
        </p:spPr>
        <p:txBody>
          <a:bodyPr>
            <a:normAutofit fontScale="25000" lnSpcReduction="20000"/>
          </a:bodyPr>
          <a:lstStyle/>
          <a:p>
            <a:r>
              <a:rPr lang="en-US" sz="8000" b="1" dirty="0" err="1" smtClean="0">
                <a:solidFill>
                  <a:schemeClr val="tx2">
                    <a:lumMod val="60000"/>
                    <a:lumOff val="40000"/>
                  </a:schemeClr>
                </a:solidFill>
              </a:rPr>
              <a:t>Activitate</a:t>
            </a:r>
            <a:r>
              <a:rPr lang="en-US" sz="8000" b="1" dirty="0">
                <a:solidFill>
                  <a:schemeClr val="tx2">
                    <a:lumMod val="60000"/>
                    <a:lumOff val="40000"/>
                  </a:schemeClr>
                </a:solidFill>
              </a:rPr>
              <a:t>: A8. </a:t>
            </a:r>
            <a:r>
              <a:rPr lang="en-US" sz="8000" b="1" dirty="0" err="1">
                <a:solidFill>
                  <a:schemeClr val="tx2">
                    <a:lumMod val="60000"/>
                    <a:lumOff val="40000"/>
                  </a:schemeClr>
                </a:solidFill>
              </a:rPr>
              <a:t>Proceduri</a:t>
            </a:r>
            <a:r>
              <a:rPr lang="en-US" sz="8000" b="1" dirty="0">
                <a:solidFill>
                  <a:schemeClr val="tx2">
                    <a:lumMod val="60000"/>
                    <a:lumOff val="40000"/>
                  </a:schemeClr>
                </a:solidFill>
              </a:rPr>
              <a:t> </a:t>
            </a:r>
            <a:r>
              <a:rPr lang="en-US" sz="8000" b="1" dirty="0" err="1">
                <a:solidFill>
                  <a:schemeClr val="tx2">
                    <a:lumMod val="60000"/>
                    <a:lumOff val="40000"/>
                  </a:schemeClr>
                </a:solidFill>
              </a:rPr>
              <a:t>privind</a:t>
            </a:r>
            <a:r>
              <a:rPr lang="en-US" sz="8000" b="1" dirty="0">
                <a:solidFill>
                  <a:schemeClr val="tx2">
                    <a:lumMod val="60000"/>
                    <a:lumOff val="40000"/>
                  </a:schemeClr>
                </a:solidFill>
              </a:rPr>
              <a:t> </a:t>
            </a:r>
            <a:r>
              <a:rPr lang="en-US" sz="8000" b="1" dirty="0" err="1">
                <a:solidFill>
                  <a:schemeClr val="tx2">
                    <a:lumMod val="60000"/>
                    <a:lumOff val="40000"/>
                  </a:schemeClr>
                </a:solidFill>
              </a:rPr>
              <a:t>controlul</a:t>
            </a:r>
            <a:r>
              <a:rPr lang="en-US" sz="8000" b="1" dirty="0">
                <a:solidFill>
                  <a:schemeClr val="tx2">
                    <a:lumMod val="60000"/>
                    <a:lumOff val="40000"/>
                  </a:schemeClr>
                </a:solidFill>
              </a:rPr>
              <a:t> </a:t>
            </a:r>
            <a:r>
              <a:rPr lang="en-US" sz="8000" b="1" dirty="0" err="1">
                <a:solidFill>
                  <a:schemeClr val="tx2">
                    <a:lumMod val="60000"/>
                    <a:lumOff val="40000"/>
                  </a:schemeClr>
                </a:solidFill>
              </a:rPr>
              <a:t>documentelor</a:t>
            </a:r>
            <a:r>
              <a:rPr lang="en-US" sz="8000" b="1" dirty="0">
                <a:solidFill>
                  <a:schemeClr val="tx2">
                    <a:lumMod val="60000"/>
                    <a:lumOff val="40000"/>
                  </a:schemeClr>
                </a:solidFill>
              </a:rPr>
              <a:t>, </a:t>
            </a:r>
            <a:r>
              <a:rPr lang="en-US" sz="8000" b="1" dirty="0" err="1">
                <a:solidFill>
                  <a:schemeClr val="tx2">
                    <a:lumMod val="60000"/>
                    <a:lumOff val="40000"/>
                  </a:schemeClr>
                </a:solidFill>
              </a:rPr>
              <a:t>implementarea</a:t>
            </a:r>
            <a:r>
              <a:rPr lang="en-US" sz="8000" b="1" dirty="0">
                <a:solidFill>
                  <a:schemeClr val="tx2">
                    <a:lumMod val="60000"/>
                    <a:lumOff val="40000"/>
                  </a:schemeClr>
                </a:solidFill>
              </a:rPr>
              <a:t> </a:t>
            </a:r>
            <a:r>
              <a:rPr lang="ro-RO" sz="8000" b="1" dirty="0" smtClean="0">
                <a:solidFill>
                  <a:schemeClr val="tx2">
                    <a:lumMod val="60000"/>
                    <a:lumOff val="40000"/>
                  </a:schemeClr>
                </a:solidFill>
              </a:rPr>
              <a:t>ș</a:t>
            </a:r>
            <a:r>
              <a:rPr lang="en-US" sz="8000" b="1" dirty="0" err="1" smtClean="0">
                <a:solidFill>
                  <a:schemeClr val="tx2">
                    <a:lumMod val="60000"/>
                    <a:lumOff val="40000"/>
                  </a:schemeClr>
                </a:solidFill>
              </a:rPr>
              <a:t>i</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monitorizarea</a:t>
            </a:r>
            <a:r>
              <a:rPr lang="en-US" sz="8000" b="1" dirty="0">
                <a:solidFill>
                  <a:schemeClr val="tx2">
                    <a:lumMod val="60000"/>
                    <a:lumOff val="40000"/>
                  </a:schemeClr>
                </a:solidFill>
              </a:rPr>
              <a:t> SMC</a:t>
            </a:r>
            <a:endParaRPr lang="ro-RO" sz="8000" dirty="0">
              <a:solidFill>
                <a:schemeClr val="tx2">
                  <a:lumMod val="60000"/>
                  <a:lumOff val="40000"/>
                </a:schemeClr>
              </a:solidFill>
            </a:endParaRPr>
          </a:p>
          <a:p>
            <a:r>
              <a:rPr lang="en-US" sz="8000" b="1" dirty="0" err="1">
                <a:solidFill>
                  <a:schemeClr val="tx2">
                    <a:lumMod val="60000"/>
                    <a:lumOff val="40000"/>
                  </a:schemeClr>
                </a:solidFill>
              </a:rPr>
              <a:t>Subactivități</a:t>
            </a:r>
            <a:r>
              <a:rPr lang="en-US" sz="8000" b="1" dirty="0">
                <a:solidFill>
                  <a:schemeClr val="tx2">
                    <a:lumMod val="60000"/>
                    <a:lumOff val="40000"/>
                  </a:schemeClr>
                </a:solidFill>
              </a:rPr>
              <a:t>:</a:t>
            </a:r>
            <a:endParaRPr lang="ro-RO" sz="8000" dirty="0">
              <a:solidFill>
                <a:schemeClr val="tx2">
                  <a:lumMod val="60000"/>
                  <a:lumOff val="40000"/>
                </a:schemeClr>
              </a:solidFill>
            </a:endParaRPr>
          </a:p>
          <a:p>
            <a:r>
              <a:rPr lang="en-US" sz="8000" b="1" dirty="0">
                <a:solidFill>
                  <a:schemeClr val="tx2">
                    <a:lumMod val="60000"/>
                    <a:lumOff val="40000"/>
                  </a:schemeClr>
                </a:solidFill>
              </a:rPr>
              <a:t>A8.1. </a:t>
            </a:r>
            <a:r>
              <a:rPr lang="en-US" sz="8000" b="1" dirty="0" err="1">
                <a:solidFill>
                  <a:schemeClr val="tx2">
                    <a:lumMod val="60000"/>
                    <a:lumOff val="40000"/>
                  </a:schemeClr>
                </a:solidFill>
              </a:rPr>
              <a:t>Elaborarea</a:t>
            </a:r>
            <a:r>
              <a:rPr lang="en-US" sz="8000" b="1" dirty="0">
                <a:solidFill>
                  <a:schemeClr val="tx2">
                    <a:lumMod val="60000"/>
                    <a:lumOff val="40000"/>
                  </a:schemeClr>
                </a:solidFill>
              </a:rPr>
              <a:t> </a:t>
            </a:r>
            <a:r>
              <a:rPr lang="en-US" sz="8000" b="1" dirty="0" err="1">
                <a:solidFill>
                  <a:schemeClr val="tx2">
                    <a:lumMod val="60000"/>
                    <a:lumOff val="40000"/>
                  </a:schemeClr>
                </a:solidFill>
              </a:rPr>
              <a:t>unui</a:t>
            </a:r>
            <a:r>
              <a:rPr lang="en-US" sz="8000" b="1" dirty="0">
                <a:solidFill>
                  <a:schemeClr val="tx2">
                    <a:lumMod val="60000"/>
                    <a:lumOff val="40000"/>
                  </a:schemeClr>
                </a:solidFill>
              </a:rPr>
              <a:t> </a:t>
            </a:r>
            <a:r>
              <a:rPr lang="en-US" sz="8000" b="1" dirty="0" err="1">
                <a:solidFill>
                  <a:schemeClr val="tx2">
                    <a:lumMod val="60000"/>
                    <a:lumOff val="40000"/>
                  </a:schemeClr>
                </a:solidFill>
              </a:rPr>
              <a:t>sistem</a:t>
            </a:r>
            <a:r>
              <a:rPr lang="en-US" sz="8000" b="1" dirty="0">
                <a:solidFill>
                  <a:schemeClr val="tx2">
                    <a:lumMod val="60000"/>
                    <a:lumOff val="40000"/>
                  </a:schemeClr>
                </a:solidFill>
              </a:rPr>
              <a:t> de control al </a:t>
            </a:r>
            <a:r>
              <a:rPr lang="en-US" sz="8000" b="1" dirty="0" err="1">
                <a:solidFill>
                  <a:schemeClr val="tx2">
                    <a:lumMod val="60000"/>
                    <a:lumOff val="40000"/>
                  </a:schemeClr>
                </a:solidFill>
              </a:rPr>
              <a:t>documentelor</a:t>
            </a:r>
            <a:endParaRPr lang="ro-RO" sz="8000" dirty="0">
              <a:solidFill>
                <a:schemeClr val="tx2">
                  <a:lumMod val="60000"/>
                  <a:lumOff val="40000"/>
                </a:schemeClr>
              </a:solidFill>
            </a:endParaRPr>
          </a:p>
          <a:p>
            <a:r>
              <a:rPr lang="en-US" sz="8000" b="1" dirty="0">
                <a:solidFill>
                  <a:schemeClr val="tx2">
                    <a:lumMod val="60000"/>
                    <a:lumOff val="40000"/>
                  </a:schemeClr>
                </a:solidFill>
              </a:rPr>
              <a:t>            </a:t>
            </a:r>
            <a:r>
              <a:rPr lang="en-US" sz="8000" dirty="0" err="1">
                <a:solidFill>
                  <a:schemeClr val="tx2">
                    <a:lumMod val="60000"/>
                    <a:lumOff val="40000"/>
                  </a:schemeClr>
                </a:solidFill>
              </a:rPr>
              <a:t>Septembrie</a:t>
            </a:r>
            <a:r>
              <a:rPr lang="en-US" sz="8000" dirty="0">
                <a:solidFill>
                  <a:schemeClr val="tx2">
                    <a:lumMod val="60000"/>
                    <a:lumOff val="40000"/>
                  </a:schemeClr>
                </a:solidFill>
              </a:rPr>
              <a:t> </a:t>
            </a:r>
            <a:r>
              <a:rPr lang="en-US" sz="8000" dirty="0" smtClean="0">
                <a:solidFill>
                  <a:schemeClr val="tx2">
                    <a:lumMod val="60000"/>
                    <a:lumOff val="40000"/>
                  </a:schemeClr>
                </a:solidFill>
              </a:rPr>
              <a:t>2019</a:t>
            </a:r>
            <a:endParaRPr lang="ro-RO" sz="8000" dirty="0">
              <a:solidFill>
                <a:schemeClr val="tx2">
                  <a:lumMod val="60000"/>
                  <a:lumOff val="40000"/>
                </a:schemeClr>
              </a:solidFill>
            </a:endParaRPr>
          </a:p>
          <a:p>
            <a:r>
              <a:rPr lang="en-US" sz="8000" dirty="0">
                <a:solidFill>
                  <a:schemeClr val="tx2">
                    <a:lumMod val="60000"/>
                    <a:lumOff val="40000"/>
                  </a:schemeClr>
                </a:solidFill>
              </a:rPr>
              <a:t>	</a:t>
            </a:r>
            <a:r>
              <a:rPr lang="en-US" sz="8000" b="1" dirty="0">
                <a:solidFill>
                  <a:schemeClr val="tx2">
                    <a:lumMod val="60000"/>
                    <a:lumOff val="40000"/>
                  </a:schemeClr>
                </a:solidFill>
              </a:rPr>
              <a:t>A8.2. </a:t>
            </a:r>
            <a:r>
              <a:rPr lang="en-US" sz="8000" b="1" dirty="0" err="1">
                <a:solidFill>
                  <a:schemeClr val="tx2">
                    <a:lumMod val="60000"/>
                    <a:lumOff val="40000"/>
                  </a:schemeClr>
                </a:solidFill>
              </a:rPr>
              <a:t>Realizarea</a:t>
            </a:r>
            <a:r>
              <a:rPr lang="en-US" sz="8000" b="1" dirty="0">
                <a:solidFill>
                  <a:schemeClr val="tx2">
                    <a:lumMod val="60000"/>
                    <a:lumOff val="40000"/>
                  </a:schemeClr>
                </a:solidFill>
              </a:rPr>
              <a:t> de </a:t>
            </a:r>
            <a:r>
              <a:rPr lang="en-US" sz="8000" b="1" dirty="0" err="1">
                <a:solidFill>
                  <a:schemeClr val="tx2">
                    <a:lumMod val="60000"/>
                    <a:lumOff val="40000"/>
                  </a:schemeClr>
                </a:solidFill>
              </a:rPr>
              <a:t>analize</a:t>
            </a:r>
            <a:r>
              <a:rPr lang="en-US" sz="8000" b="1" dirty="0">
                <a:solidFill>
                  <a:schemeClr val="tx2">
                    <a:lumMod val="60000"/>
                    <a:lumOff val="40000"/>
                  </a:schemeClr>
                </a:solidFill>
              </a:rPr>
              <a:t> </a:t>
            </a:r>
            <a:r>
              <a:rPr lang="en-US" sz="8000" b="1" dirty="0" err="1">
                <a:solidFill>
                  <a:schemeClr val="tx2">
                    <a:lumMod val="60000"/>
                    <a:lumOff val="40000"/>
                  </a:schemeClr>
                </a:solidFill>
              </a:rPr>
              <a:t>periodice</a:t>
            </a:r>
            <a:r>
              <a:rPr lang="en-US" sz="8000" b="1" dirty="0">
                <a:solidFill>
                  <a:schemeClr val="tx2">
                    <a:lumMod val="60000"/>
                    <a:lumOff val="40000"/>
                  </a:schemeClr>
                </a:solidFill>
              </a:rPr>
              <a:t> a SMC </a:t>
            </a:r>
            <a:r>
              <a:rPr lang="ro-RO" sz="8000" b="1" dirty="0" smtClean="0">
                <a:solidFill>
                  <a:schemeClr val="tx2">
                    <a:lumMod val="60000"/>
                    <a:lumOff val="40000"/>
                  </a:schemeClr>
                </a:solidFill>
              </a:rPr>
              <a:t>î</a:t>
            </a:r>
            <a:r>
              <a:rPr lang="en-US" sz="8000" b="1" dirty="0" smtClean="0">
                <a:solidFill>
                  <a:schemeClr val="tx2">
                    <a:lumMod val="60000"/>
                    <a:lumOff val="40000"/>
                  </a:schemeClr>
                </a:solidFill>
              </a:rPr>
              <a:t>n </a:t>
            </a:r>
            <a:r>
              <a:rPr lang="en-US" sz="8000" b="1" dirty="0" err="1">
                <a:solidFill>
                  <a:schemeClr val="tx2">
                    <a:lumMod val="60000"/>
                    <a:lumOff val="40000"/>
                  </a:schemeClr>
                </a:solidFill>
              </a:rPr>
              <a:t>vederea</a:t>
            </a:r>
            <a:r>
              <a:rPr lang="en-US" sz="8000" b="1" dirty="0">
                <a:solidFill>
                  <a:schemeClr val="tx2">
                    <a:lumMod val="60000"/>
                    <a:lumOff val="40000"/>
                  </a:schemeClr>
                </a:solidFill>
              </a:rPr>
              <a:t> </a:t>
            </a:r>
            <a:r>
              <a:rPr lang="ro-RO" sz="8000" b="1" dirty="0">
                <a:solidFill>
                  <a:schemeClr val="tx2">
                    <a:lumMod val="60000"/>
                    <a:lumOff val="40000"/>
                  </a:schemeClr>
                </a:solidFill>
              </a:rPr>
              <a:t>î</a:t>
            </a:r>
            <a:r>
              <a:rPr lang="en-US" sz="8000" b="1" dirty="0" err="1" smtClean="0">
                <a:solidFill>
                  <a:schemeClr val="tx2">
                    <a:lumMod val="60000"/>
                    <a:lumOff val="40000"/>
                  </a:schemeClr>
                </a:solidFill>
              </a:rPr>
              <a:t>mbun</a:t>
            </a:r>
            <a:r>
              <a:rPr lang="ro-RO" sz="8000" b="1" dirty="0" smtClean="0">
                <a:solidFill>
                  <a:schemeClr val="tx2">
                    <a:lumMod val="60000"/>
                    <a:lumOff val="40000"/>
                  </a:schemeClr>
                </a:solidFill>
              </a:rPr>
              <a:t>ă</a:t>
            </a:r>
            <a:r>
              <a:rPr lang="en-US" sz="8000" b="1" dirty="0" smtClean="0">
                <a:solidFill>
                  <a:schemeClr val="tx2">
                    <a:lumMod val="60000"/>
                    <a:lumOff val="40000"/>
                  </a:schemeClr>
                </a:solidFill>
              </a:rPr>
              <a:t>t</a:t>
            </a:r>
            <a:r>
              <a:rPr lang="ro-RO" sz="8000" b="1" dirty="0" smtClean="0">
                <a:solidFill>
                  <a:schemeClr val="tx2">
                    <a:lumMod val="60000"/>
                    <a:lumOff val="40000"/>
                  </a:schemeClr>
                </a:solidFill>
              </a:rPr>
              <a:t>ăț</a:t>
            </a:r>
            <a:r>
              <a:rPr lang="en-US" sz="8000" b="1" dirty="0" err="1" smtClean="0">
                <a:solidFill>
                  <a:schemeClr val="tx2">
                    <a:lumMod val="60000"/>
                    <a:lumOff val="40000"/>
                  </a:schemeClr>
                </a:solidFill>
              </a:rPr>
              <a:t>irii</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permanente</a:t>
            </a:r>
            <a:r>
              <a:rPr lang="en-US" sz="8000" b="1" dirty="0">
                <a:solidFill>
                  <a:schemeClr val="tx2">
                    <a:lumMod val="60000"/>
                    <a:lumOff val="40000"/>
                  </a:schemeClr>
                </a:solidFill>
              </a:rPr>
              <a:t> a </a:t>
            </a:r>
            <a:r>
              <a:rPr lang="en-US" sz="8000" b="1" dirty="0" smtClean="0">
                <a:solidFill>
                  <a:schemeClr val="tx2">
                    <a:lumMod val="60000"/>
                    <a:lumOff val="40000"/>
                  </a:schemeClr>
                </a:solidFill>
              </a:rPr>
              <a:t>ac</a:t>
            </a:r>
            <a:r>
              <a:rPr lang="ro-RO" sz="8000" b="1" dirty="0" smtClean="0">
                <a:solidFill>
                  <a:schemeClr val="tx2">
                    <a:lumMod val="60000"/>
                    <a:lumOff val="40000"/>
                  </a:schemeClr>
                </a:solidFill>
              </a:rPr>
              <a:t>ț</a:t>
            </a:r>
            <a:r>
              <a:rPr lang="en-US" sz="8000" b="1" dirty="0" err="1" smtClean="0">
                <a:solidFill>
                  <a:schemeClr val="tx2">
                    <a:lumMod val="60000"/>
                    <a:lumOff val="40000"/>
                  </a:schemeClr>
                </a:solidFill>
              </a:rPr>
              <a:t>iunilor</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intreprinse</a:t>
            </a:r>
            <a:r>
              <a:rPr lang="en-US" sz="8000" b="1" dirty="0">
                <a:solidFill>
                  <a:schemeClr val="tx2">
                    <a:lumMod val="60000"/>
                    <a:lumOff val="40000"/>
                  </a:schemeClr>
                </a:solidFill>
              </a:rPr>
              <a:t> </a:t>
            </a:r>
            <a:r>
              <a:rPr lang="en-US" sz="8000" b="1" dirty="0" err="1">
                <a:solidFill>
                  <a:schemeClr val="tx2">
                    <a:lumMod val="60000"/>
                    <a:lumOff val="40000"/>
                  </a:schemeClr>
                </a:solidFill>
              </a:rPr>
              <a:t>precum</a:t>
            </a:r>
            <a:r>
              <a:rPr lang="en-US" sz="8000" b="1" dirty="0">
                <a:solidFill>
                  <a:schemeClr val="tx2">
                    <a:lumMod val="60000"/>
                    <a:lumOff val="40000"/>
                  </a:schemeClr>
                </a:solidFill>
              </a:rPr>
              <a:t> </a:t>
            </a:r>
            <a:r>
              <a:rPr lang="ro-RO" sz="8000" b="1" dirty="0">
                <a:solidFill>
                  <a:schemeClr val="tx2">
                    <a:lumMod val="60000"/>
                    <a:lumOff val="40000"/>
                  </a:schemeClr>
                </a:solidFill>
              </a:rPr>
              <a:t>ș</a:t>
            </a:r>
            <a:r>
              <a:rPr lang="en-US" sz="8000" b="1" dirty="0" err="1" smtClean="0">
                <a:solidFill>
                  <a:schemeClr val="tx2">
                    <a:lumMod val="60000"/>
                    <a:lumOff val="40000"/>
                  </a:schemeClr>
                </a:solidFill>
              </a:rPr>
              <a:t>i</a:t>
            </a:r>
            <a:r>
              <a:rPr lang="en-US" sz="8000" b="1" dirty="0" smtClean="0">
                <a:solidFill>
                  <a:schemeClr val="tx2">
                    <a:lumMod val="60000"/>
                    <a:lumOff val="40000"/>
                  </a:schemeClr>
                </a:solidFill>
              </a:rPr>
              <a:t> </a:t>
            </a:r>
            <a:r>
              <a:rPr lang="en-US" sz="8000" b="1" dirty="0" err="1">
                <a:solidFill>
                  <a:schemeClr val="tx2">
                    <a:lumMod val="60000"/>
                    <a:lumOff val="40000"/>
                  </a:schemeClr>
                </a:solidFill>
              </a:rPr>
              <a:t>realizarea</a:t>
            </a:r>
            <a:r>
              <a:rPr lang="en-US" sz="8000" b="1" dirty="0">
                <a:solidFill>
                  <a:schemeClr val="tx2">
                    <a:lumMod val="60000"/>
                    <a:lumOff val="40000"/>
                  </a:schemeClr>
                </a:solidFill>
              </a:rPr>
              <a:t> de </a:t>
            </a:r>
            <a:r>
              <a:rPr lang="en-US" sz="8000" b="1" dirty="0" smtClean="0">
                <a:solidFill>
                  <a:schemeClr val="tx2">
                    <a:lumMod val="60000"/>
                    <a:lumOff val="40000"/>
                  </a:schemeClr>
                </a:solidFill>
              </a:rPr>
              <a:t>audit</a:t>
            </a:r>
            <a:r>
              <a:rPr lang="ro-RO" sz="8000" b="1" dirty="0" smtClean="0">
                <a:solidFill>
                  <a:schemeClr val="tx2">
                    <a:lumMod val="60000"/>
                    <a:lumOff val="40000"/>
                  </a:schemeClr>
                </a:solidFill>
              </a:rPr>
              <a:t>ă</a:t>
            </a:r>
            <a:r>
              <a:rPr lang="en-US" sz="8000" b="1" dirty="0" err="1" smtClean="0">
                <a:solidFill>
                  <a:schemeClr val="tx2">
                    <a:lumMod val="60000"/>
                    <a:lumOff val="40000"/>
                  </a:schemeClr>
                </a:solidFill>
              </a:rPr>
              <a:t>ri</a:t>
            </a:r>
            <a:r>
              <a:rPr lang="en-US" sz="8000" b="1" dirty="0" smtClean="0">
                <a:solidFill>
                  <a:schemeClr val="tx2">
                    <a:lumMod val="60000"/>
                    <a:lumOff val="40000"/>
                  </a:schemeClr>
                </a:solidFill>
              </a:rPr>
              <a:t> </a:t>
            </a:r>
            <a:r>
              <a:rPr lang="en-US" sz="8000" b="1" dirty="0">
                <a:solidFill>
                  <a:schemeClr val="tx2">
                    <a:lumMod val="60000"/>
                    <a:lumOff val="40000"/>
                  </a:schemeClr>
                </a:solidFill>
              </a:rPr>
              <a:t>interne</a:t>
            </a:r>
            <a:endParaRPr lang="ro-RO" sz="8000" dirty="0">
              <a:solidFill>
                <a:schemeClr val="tx2">
                  <a:lumMod val="60000"/>
                  <a:lumOff val="40000"/>
                </a:schemeClr>
              </a:solidFill>
            </a:endParaRPr>
          </a:p>
          <a:p>
            <a:r>
              <a:rPr lang="en-US" sz="8000" b="1" dirty="0">
                <a:solidFill>
                  <a:schemeClr val="tx2">
                    <a:lumMod val="60000"/>
                    <a:lumOff val="40000"/>
                  </a:schemeClr>
                </a:solidFill>
              </a:rPr>
              <a:t>	</a:t>
            </a:r>
            <a:r>
              <a:rPr lang="en-US" sz="8000" dirty="0" err="1">
                <a:solidFill>
                  <a:schemeClr val="tx2">
                    <a:lumMod val="60000"/>
                    <a:lumOff val="40000"/>
                  </a:schemeClr>
                </a:solidFill>
              </a:rPr>
              <a:t>Noiembrie</a:t>
            </a:r>
            <a:r>
              <a:rPr lang="en-US" sz="8000" dirty="0">
                <a:solidFill>
                  <a:schemeClr val="tx2">
                    <a:lumMod val="60000"/>
                    <a:lumOff val="40000"/>
                  </a:schemeClr>
                </a:solidFill>
              </a:rPr>
              <a:t> </a:t>
            </a:r>
            <a:r>
              <a:rPr lang="en-US" sz="8000" dirty="0" smtClean="0">
                <a:solidFill>
                  <a:schemeClr val="tx2">
                    <a:lumMod val="60000"/>
                    <a:lumOff val="40000"/>
                  </a:schemeClr>
                </a:solidFill>
              </a:rPr>
              <a:t>2019</a:t>
            </a:r>
            <a:endParaRPr lang="ro-RO" sz="3600" dirty="0" smtClean="0"/>
          </a:p>
          <a:p>
            <a:endParaRPr lang="ro-RO" dirty="0"/>
          </a:p>
          <a:p>
            <a:endParaRPr lang="ro-RO" dirty="0" smtClean="0"/>
          </a:p>
          <a:p>
            <a:endParaRPr lang="ro-RO" dirty="0"/>
          </a:p>
          <a:p>
            <a:r>
              <a:rPr lang="en-US" sz="8000" b="1" dirty="0" err="1">
                <a:solidFill>
                  <a:schemeClr val="tx1"/>
                </a:solidFill>
              </a:rPr>
              <a:t>Rezultate</a:t>
            </a:r>
            <a:r>
              <a:rPr lang="en-US" sz="8000" b="1" dirty="0">
                <a:solidFill>
                  <a:schemeClr val="tx1"/>
                </a:solidFill>
              </a:rPr>
              <a:t> </a:t>
            </a:r>
            <a:r>
              <a:rPr lang="en-US" sz="8000" b="1" dirty="0" err="1">
                <a:solidFill>
                  <a:schemeClr val="tx1"/>
                </a:solidFill>
              </a:rPr>
              <a:t>proiect</a:t>
            </a:r>
            <a:r>
              <a:rPr lang="en-US" sz="8000" b="1" dirty="0">
                <a:solidFill>
                  <a:schemeClr val="tx1"/>
                </a:solidFill>
              </a:rPr>
              <a:t> 6:</a:t>
            </a:r>
            <a:endParaRPr lang="ro-RO" sz="8000" dirty="0">
              <a:solidFill>
                <a:schemeClr val="tx1"/>
              </a:solidFill>
            </a:endParaRPr>
          </a:p>
          <a:p>
            <a:r>
              <a:rPr lang="en-US" sz="8000" b="1" dirty="0">
                <a:solidFill>
                  <a:schemeClr val="tx1"/>
                </a:solidFill>
              </a:rPr>
              <a:t> -  </a:t>
            </a:r>
            <a:r>
              <a:rPr lang="en-US" sz="8000" dirty="0">
                <a:solidFill>
                  <a:schemeClr val="tx1"/>
                </a:solidFill>
              </a:rPr>
              <a:t>1 set de </a:t>
            </a:r>
            <a:r>
              <a:rPr lang="en-US" sz="8000" dirty="0" err="1">
                <a:solidFill>
                  <a:schemeClr val="tx1"/>
                </a:solidFill>
              </a:rPr>
              <a:t>proceduri</a:t>
            </a:r>
            <a:r>
              <a:rPr lang="en-US" sz="8000" dirty="0">
                <a:solidFill>
                  <a:schemeClr val="tx1"/>
                </a:solidFill>
              </a:rPr>
              <a:t> </a:t>
            </a:r>
            <a:r>
              <a:rPr lang="en-US" sz="8000" dirty="0" err="1">
                <a:solidFill>
                  <a:schemeClr val="tx1"/>
                </a:solidFill>
              </a:rPr>
              <a:t>privind</a:t>
            </a:r>
            <a:r>
              <a:rPr lang="en-US" sz="8000" dirty="0">
                <a:solidFill>
                  <a:schemeClr val="tx1"/>
                </a:solidFill>
              </a:rPr>
              <a:t> </a:t>
            </a:r>
            <a:r>
              <a:rPr lang="en-US" sz="8000" dirty="0" err="1">
                <a:solidFill>
                  <a:schemeClr val="tx1"/>
                </a:solidFill>
              </a:rPr>
              <a:t>controlul</a:t>
            </a:r>
            <a:r>
              <a:rPr lang="en-US" sz="8000" dirty="0">
                <a:solidFill>
                  <a:schemeClr val="tx1"/>
                </a:solidFill>
              </a:rPr>
              <a:t> </a:t>
            </a:r>
            <a:r>
              <a:rPr lang="en-US" sz="8000" dirty="0" err="1">
                <a:solidFill>
                  <a:schemeClr val="tx1"/>
                </a:solidFill>
              </a:rPr>
              <a:t>documentelor</a:t>
            </a:r>
            <a:r>
              <a:rPr lang="en-US" sz="8000" dirty="0">
                <a:solidFill>
                  <a:schemeClr val="tx1"/>
                </a:solidFill>
              </a:rPr>
              <a:t>, </a:t>
            </a:r>
            <a:r>
              <a:rPr lang="en-US" sz="8000" dirty="0" err="1">
                <a:solidFill>
                  <a:schemeClr val="tx1"/>
                </a:solidFill>
              </a:rPr>
              <a:t>implementarea</a:t>
            </a:r>
            <a:r>
              <a:rPr lang="en-US" sz="8000" dirty="0">
                <a:solidFill>
                  <a:schemeClr val="tx1"/>
                </a:solidFill>
              </a:rPr>
              <a:t> </a:t>
            </a:r>
            <a:r>
              <a:rPr lang="ro-RO" sz="8000" dirty="0" smtClean="0">
                <a:solidFill>
                  <a:schemeClr val="tx1"/>
                </a:solidFill>
              </a:rPr>
              <a:t>ș</a:t>
            </a:r>
            <a:r>
              <a:rPr lang="en-US" sz="8000" dirty="0" err="1" smtClean="0">
                <a:solidFill>
                  <a:schemeClr val="tx1"/>
                </a:solidFill>
              </a:rPr>
              <a:t>i</a:t>
            </a:r>
            <a:r>
              <a:rPr lang="en-US" sz="8000" dirty="0" smtClean="0">
                <a:solidFill>
                  <a:schemeClr val="tx1"/>
                </a:solidFill>
              </a:rPr>
              <a:t> </a:t>
            </a:r>
            <a:r>
              <a:rPr lang="en-US" sz="8000" dirty="0" err="1">
                <a:solidFill>
                  <a:schemeClr val="tx1"/>
                </a:solidFill>
              </a:rPr>
              <a:t>monitorizarea</a:t>
            </a:r>
            <a:r>
              <a:rPr lang="en-US" sz="8000" dirty="0">
                <a:solidFill>
                  <a:schemeClr val="tx1"/>
                </a:solidFill>
              </a:rPr>
              <a:t> SMC,</a:t>
            </a:r>
            <a:endParaRPr lang="ro-RO" sz="8000" dirty="0">
              <a:solidFill>
                <a:schemeClr val="tx1"/>
              </a:solidFill>
            </a:endParaRPr>
          </a:p>
          <a:p>
            <a:r>
              <a:rPr lang="en-US" sz="8000" dirty="0">
                <a:solidFill>
                  <a:schemeClr val="tx1"/>
                </a:solidFill>
              </a:rPr>
              <a:t> -  1 </a:t>
            </a:r>
            <a:r>
              <a:rPr lang="en-US" sz="8000" dirty="0" err="1">
                <a:solidFill>
                  <a:schemeClr val="tx1"/>
                </a:solidFill>
              </a:rPr>
              <a:t>raport</a:t>
            </a:r>
            <a:r>
              <a:rPr lang="en-US" sz="8000" dirty="0">
                <a:solidFill>
                  <a:schemeClr val="tx1"/>
                </a:solidFill>
              </a:rPr>
              <a:t> </a:t>
            </a:r>
            <a:r>
              <a:rPr lang="en-US" sz="8000" dirty="0" err="1">
                <a:solidFill>
                  <a:schemeClr val="tx1"/>
                </a:solidFill>
              </a:rPr>
              <a:t>privind</a:t>
            </a:r>
            <a:r>
              <a:rPr lang="en-US" sz="8000" dirty="0">
                <a:solidFill>
                  <a:schemeClr val="tx1"/>
                </a:solidFill>
              </a:rPr>
              <a:t> </a:t>
            </a:r>
            <a:r>
              <a:rPr lang="en-US" sz="8000" dirty="0" err="1">
                <a:solidFill>
                  <a:schemeClr val="tx1"/>
                </a:solidFill>
              </a:rPr>
              <a:t>auditarea</a:t>
            </a:r>
            <a:r>
              <a:rPr lang="en-US" sz="8000" dirty="0">
                <a:solidFill>
                  <a:schemeClr val="tx1"/>
                </a:solidFill>
              </a:rPr>
              <a:t> </a:t>
            </a:r>
            <a:r>
              <a:rPr lang="en-US" sz="8000" dirty="0" smtClean="0">
                <a:solidFill>
                  <a:schemeClr val="tx1"/>
                </a:solidFill>
              </a:rPr>
              <a:t>intern</a:t>
            </a:r>
            <a:r>
              <a:rPr lang="ro-RO" sz="8000" dirty="0" smtClean="0">
                <a:solidFill>
                  <a:schemeClr val="tx1"/>
                </a:solidFill>
              </a:rPr>
              <a:t>ă</a:t>
            </a:r>
            <a:r>
              <a:rPr lang="en-US" sz="8000" dirty="0" smtClean="0">
                <a:solidFill>
                  <a:schemeClr val="tx1"/>
                </a:solidFill>
              </a:rPr>
              <a:t> </a:t>
            </a:r>
            <a:r>
              <a:rPr lang="en-US" sz="8000" dirty="0">
                <a:solidFill>
                  <a:schemeClr val="tx1"/>
                </a:solidFill>
              </a:rPr>
              <a:t>a </a:t>
            </a:r>
            <a:r>
              <a:rPr lang="en-US" sz="8000" dirty="0" smtClean="0">
                <a:solidFill>
                  <a:schemeClr val="tx1"/>
                </a:solidFill>
              </a:rPr>
              <a:t>ac</a:t>
            </a:r>
            <a:r>
              <a:rPr lang="ro-RO" sz="8000" dirty="0" smtClean="0">
                <a:solidFill>
                  <a:schemeClr val="tx1"/>
                </a:solidFill>
              </a:rPr>
              <a:t>ț</a:t>
            </a:r>
            <a:r>
              <a:rPr lang="en-US" sz="8000" dirty="0" err="1" smtClean="0">
                <a:solidFill>
                  <a:schemeClr val="tx1"/>
                </a:solidFill>
              </a:rPr>
              <a:t>iunilor</a:t>
            </a:r>
            <a:r>
              <a:rPr lang="en-US" sz="8000" dirty="0" smtClean="0">
                <a:solidFill>
                  <a:schemeClr val="tx1"/>
                </a:solidFill>
              </a:rPr>
              <a:t> </a:t>
            </a:r>
            <a:r>
              <a:rPr lang="en-US" sz="8000" dirty="0" err="1">
                <a:solidFill>
                  <a:schemeClr val="tx1"/>
                </a:solidFill>
              </a:rPr>
              <a:t>intreprise</a:t>
            </a:r>
            <a:r>
              <a:rPr lang="en-US" sz="8000" dirty="0">
                <a:solidFill>
                  <a:schemeClr val="tx1"/>
                </a:solidFill>
              </a:rPr>
              <a:t> </a:t>
            </a:r>
            <a:r>
              <a:rPr lang="ro-RO" sz="8000" dirty="0" smtClean="0">
                <a:solidFill>
                  <a:schemeClr val="tx1"/>
                </a:solidFill>
              </a:rPr>
              <a:t>ș</a:t>
            </a:r>
            <a:r>
              <a:rPr lang="en-US" sz="8000" dirty="0" err="1" smtClean="0">
                <a:solidFill>
                  <a:schemeClr val="tx1"/>
                </a:solidFill>
              </a:rPr>
              <a:t>i</a:t>
            </a:r>
            <a:r>
              <a:rPr lang="en-US" sz="8000" dirty="0" smtClean="0">
                <a:solidFill>
                  <a:schemeClr val="tx1"/>
                </a:solidFill>
              </a:rPr>
              <a:t> </a:t>
            </a:r>
            <a:r>
              <a:rPr lang="en-US" sz="8000" dirty="0" err="1">
                <a:solidFill>
                  <a:schemeClr val="tx1"/>
                </a:solidFill>
              </a:rPr>
              <a:t>efectele</a:t>
            </a:r>
            <a:r>
              <a:rPr lang="en-US" sz="8000" dirty="0">
                <a:solidFill>
                  <a:schemeClr val="tx1"/>
                </a:solidFill>
              </a:rPr>
              <a:t> </a:t>
            </a:r>
            <a:r>
              <a:rPr lang="en-US" sz="8000" dirty="0" err="1">
                <a:solidFill>
                  <a:schemeClr val="tx1"/>
                </a:solidFill>
              </a:rPr>
              <a:t>acestora</a:t>
            </a:r>
            <a:endParaRPr lang="ro-RO" sz="8000" dirty="0">
              <a:solidFill>
                <a:schemeClr val="tx1"/>
              </a:solidFill>
            </a:endParaRPr>
          </a:p>
          <a:p>
            <a:r>
              <a:rPr lang="en-US" sz="8000" dirty="0">
                <a:solidFill>
                  <a:schemeClr val="tx1"/>
                </a:solidFill>
              </a:rPr>
              <a:t> </a:t>
            </a:r>
            <a:endParaRPr lang="ro-RO" sz="8000" dirty="0">
              <a:solidFill>
                <a:schemeClr val="tx1"/>
              </a:solidFill>
            </a:endParaRPr>
          </a:p>
          <a:p>
            <a:r>
              <a:rPr lang="en-US" dirty="0"/>
              <a:t>	</a:t>
            </a:r>
            <a:endParaRPr lang="ro-RO" dirty="0"/>
          </a:p>
          <a:p>
            <a:endParaRPr lang="ro-RO" b="1" dirty="0" smtClean="0"/>
          </a:p>
          <a:p>
            <a:endParaRPr lang="ro-RO" dirty="0">
              <a:solidFill>
                <a:schemeClr val="tx1"/>
              </a:solidFill>
            </a:endParaRPr>
          </a:p>
        </p:txBody>
      </p:sp>
      <p:sp>
        <p:nvSpPr>
          <p:cNvPr id="6" name="Footer Placeholder 3"/>
          <p:cNvSpPr>
            <a:spLocks noGrp="1"/>
          </p:cNvSpPr>
          <p:nvPr>
            <p:ph type="ftr" sz="quarter" idx="11"/>
          </p:nvPr>
        </p:nvSpPr>
        <p:spPr>
          <a:xfrm>
            <a:off x="0" y="6559394"/>
            <a:ext cx="9144000" cy="298605"/>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a:t>
            </a:r>
            <a:r>
              <a:rPr lang="en-US" sz="1100" i="1" dirty="0" smtClean="0">
                <a:solidFill>
                  <a:srgbClr val="1F497D"/>
                </a:solidFill>
              </a:rPr>
              <a:t> </a:t>
            </a:r>
            <a:r>
              <a:rPr lang="ro-RO" sz="1100" i="1" dirty="0">
                <a:solidFill>
                  <a:srgbClr val="1F497D"/>
                </a:solidFill>
              </a:rPr>
              <a:t>de </a:t>
            </a:r>
            <a:r>
              <a:rPr lang="ro-RO" sz="1100" i="1" dirty="0" smtClean="0">
                <a:solidFill>
                  <a:srgbClr val="1F497D"/>
                </a:solidFill>
              </a:rPr>
              <a:t>închidere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9723" y="6025845"/>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dirty="0" smtClean="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43284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pPr algn="l">
              <a:lnSpc>
                <a:spcPct val="150000"/>
              </a:lnSpc>
            </a:pPr>
            <a:r>
              <a:rPr lang="ro-RO" sz="2400" dirty="0" smtClean="0"/>
              <a:t/>
            </a:r>
            <a:br>
              <a:rPr lang="ro-RO" sz="2400" dirty="0" smtClean="0"/>
            </a:br>
            <a:r>
              <a:rPr lang="ro-RO" sz="2400" dirty="0"/>
              <a:t/>
            </a:r>
            <a:br>
              <a:rPr lang="ro-RO" sz="2400" dirty="0"/>
            </a:br>
            <a:r>
              <a:rPr lang="ro-RO" sz="2400" dirty="0" smtClean="0"/>
              <a:t>	1. </a:t>
            </a:r>
            <a:r>
              <a:rPr lang="ro-RO" sz="2400" dirty="0"/>
              <a:t> </a:t>
            </a:r>
            <a:r>
              <a:rPr lang="ro-RO" sz="2400" dirty="0" smtClean="0"/>
              <a:t>Municipiul </a:t>
            </a:r>
            <a:r>
              <a:rPr lang="ro-RO" sz="2400" dirty="0"/>
              <a:t>Codlea, în calitate de beneficiar al finanțării nerambursabile din Fondul Social European a semnat </a:t>
            </a:r>
            <a:r>
              <a:rPr lang="ro-RO" sz="2400" b="1" dirty="0"/>
              <a:t>C</a:t>
            </a:r>
            <a:r>
              <a:rPr lang="ro-RO" sz="2400" b="1" dirty="0" smtClean="0"/>
              <a:t>ontractul </a:t>
            </a:r>
            <a:r>
              <a:rPr lang="ro-RO" sz="2400" b="1" dirty="0"/>
              <a:t>de finanțare nr.</a:t>
            </a:r>
            <a:r>
              <a:rPr lang="ro-RO" sz="2400" dirty="0"/>
              <a:t> </a:t>
            </a:r>
            <a:r>
              <a:rPr lang="ro-RO" sz="2400" b="1" dirty="0"/>
              <a:t>193/17.07.2018</a:t>
            </a:r>
            <a:r>
              <a:rPr lang="ro-RO" sz="2400" dirty="0"/>
              <a:t> pentru implementarea Proiectului </a:t>
            </a:r>
            <a:r>
              <a:rPr lang="en-GB" sz="2400" dirty="0"/>
              <a:t>“</a:t>
            </a:r>
            <a:r>
              <a:rPr lang="en-US" sz="2400" b="1" dirty="0" err="1"/>
              <a:t>Sisteme</a:t>
            </a:r>
            <a:r>
              <a:rPr lang="en-US" sz="2400" b="1" dirty="0"/>
              <a:t>, </a:t>
            </a:r>
            <a:r>
              <a:rPr lang="en-US" sz="2400" b="1" dirty="0" err="1"/>
              <a:t>standarde</a:t>
            </a:r>
            <a:r>
              <a:rPr lang="en-US" sz="2400" b="1" dirty="0"/>
              <a:t> </a:t>
            </a:r>
            <a:r>
              <a:rPr lang="ro-RO" sz="2400" b="1" dirty="0"/>
              <a:t>și procese eficientizate și optimizate în cadrul Primăriei Municipiului Codlea</a:t>
            </a:r>
            <a:r>
              <a:rPr lang="en-GB" sz="2400" b="1" dirty="0"/>
              <a:t>” cod SIPOCA  485 </a:t>
            </a:r>
            <a:r>
              <a:rPr lang="en-GB" sz="2400" b="1" dirty="0" err="1"/>
              <a:t>și</a:t>
            </a:r>
            <a:r>
              <a:rPr lang="en-GB" sz="2400" b="1" dirty="0"/>
              <a:t> cod </a:t>
            </a:r>
            <a:r>
              <a:rPr lang="en-GB" sz="2400" b="1" dirty="0" err="1"/>
              <a:t>MySMIS</a:t>
            </a:r>
            <a:r>
              <a:rPr lang="en-GB" sz="2400" b="1" dirty="0"/>
              <a:t> 119450, </a:t>
            </a:r>
            <a:r>
              <a:rPr lang="en-GB" sz="2400" dirty="0"/>
              <a:t>cu </a:t>
            </a:r>
            <a:r>
              <a:rPr lang="en-GB" sz="2400" dirty="0" err="1"/>
              <a:t>Autoritatea</a:t>
            </a:r>
            <a:r>
              <a:rPr lang="en-GB" sz="2400" dirty="0"/>
              <a:t> de Management </a:t>
            </a:r>
            <a:r>
              <a:rPr lang="en-GB" sz="2400" dirty="0" err="1"/>
              <a:t>pentru</a:t>
            </a:r>
            <a:r>
              <a:rPr lang="en-GB" sz="2400" dirty="0"/>
              <a:t> </a:t>
            </a:r>
            <a:r>
              <a:rPr lang="en-GB" sz="2400" dirty="0" err="1"/>
              <a:t>Programul</a:t>
            </a:r>
            <a:r>
              <a:rPr lang="en-GB" sz="2400" dirty="0"/>
              <a:t> Operational </a:t>
            </a:r>
            <a:r>
              <a:rPr lang="en-GB" sz="2400" dirty="0" err="1"/>
              <a:t>Capacitatea</a:t>
            </a:r>
            <a:r>
              <a:rPr lang="en-GB" sz="2400" dirty="0"/>
              <a:t> </a:t>
            </a:r>
            <a:r>
              <a:rPr lang="en-GB" sz="2400" dirty="0" err="1"/>
              <a:t>Administrativă</a:t>
            </a:r>
            <a:r>
              <a:rPr lang="en-GB" sz="2400" dirty="0"/>
              <a:t>.</a:t>
            </a:r>
            <a:r>
              <a:rPr lang="ro-RO" sz="2400" dirty="0"/>
              <a:t/>
            </a:r>
            <a:br>
              <a:rPr lang="ro-RO" sz="2400" dirty="0"/>
            </a:br>
            <a:r>
              <a:rPr lang="ro-RO" sz="2800" dirty="0"/>
              <a:t/>
            </a:r>
            <a:br>
              <a:rPr lang="ro-RO" sz="2800" dirty="0"/>
            </a:b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smtClean="0">
                <a:solidFill>
                  <a:srgbClr val="1F497D"/>
                </a:solidFill>
              </a:rPr>
              <a:t>Conținutul  </a:t>
            </a:r>
            <a:r>
              <a:rPr lang="ro-RO" sz="1000" dirty="0">
                <a:solidFill>
                  <a:srgbClr val="1F497D"/>
                </a:solidFill>
              </a:rPr>
              <a:t>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600164"/>
          </a:xfrm>
          <a:prstGeom prst="rect">
            <a:avLst/>
          </a:prstGeom>
          <a:noFill/>
        </p:spPr>
        <p:txBody>
          <a:bodyPr wrap="square" rtlCol="0">
            <a:spAutoFit/>
          </a:bodyPr>
          <a:lstStyle/>
          <a:p>
            <a:pPr algn="ctr">
              <a:defRPr/>
            </a:pPr>
            <a:r>
              <a:rPr lang="en-US" sz="1100" i="1" dirty="0" err="1" smtClean="0">
                <a:solidFill>
                  <a:srgbClr val="1F497D"/>
                </a:solidFill>
              </a:rPr>
              <a:t>Conferi</a:t>
            </a:r>
            <a:r>
              <a:rPr lang="ro-RO" sz="1100" i="1" dirty="0" smtClean="0">
                <a:solidFill>
                  <a:srgbClr val="1F497D"/>
                </a:solidFill>
              </a:rPr>
              <a:t>nța de închidere </a:t>
            </a:r>
            <a:r>
              <a:rPr lang="ro-RO" sz="1100" i="1" dirty="0">
                <a:solidFill>
                  <a:srgbClr val="1F497D"/>
                </a:solidFill>
              </a:rPr>
              <a:t>P</a:t>
            </a:r>
            <a:r>
              <a:rPr lang="en-US" sz="1100" i="1" dirty="0" err="1">
                <a:solidFill>
                  <a:srgbClr val="1F497D"/>
                </a:solidFill>
              </a:rPr>
              <a:t>roiect</a:t>
            </a:r>
            <a:r>
              <a:rPr lang="ro-RO" sz="1100" i="1" dirty="0" smtClean="0">
                <a:solidFill>
                  <a:srgbClr val="1F497D"/>
                </a:solidFill>
              </a:rPr>
              <a:t>, </a:t>
            </a:r>
          </a:p>
          <a:p>
            <a:pPr algn="ctr">
              <a:defRPr/>
            </a:pPr>
            <a:r>
              <a:rPr lang="ro-RO" sz="1100" i="1" dirty="0" smtClean="0">
                <a:solidFill>
                  <a:srgbClr val="1F497D"/>
                </a:solidFill>
              </a:rPr>
              <a:t>Codlea, 2019</a:t>
            </a:r>
          </a:p>
          <a:p>
            <a:pPr algn="ctr">
              <a:defRPr/>
            </a:pPr>
            <a:r>
              <a:rPr lang="ro-RO" sz="1100" b="1" dirty="0">
                <a:solidFill>
                  <a:srgbClr val="1F497D"/>
                </a:solidFill>
              </a:rPr>
              <a:t>Competența face diferența!</a:t>
            </a:r>
            <a:endParaRPr lang="en-US" sz="1100" i="1" dirty="0">
              <a:solidFill>
                <a:srgbClr val="1F497D"/>
              </a:solidFill>
            </a:endParaRPr>
          </a:p>
        </p:txBody>
      </p:sp>
    </p:spTree>
    <p:extLst>
      <p:ext uri="{BB962C8B-B14F-4D97-AF65-F5344CB8AC3E}">
        <p14:creationId xmlns:p14="http://schemas.microsoft.com/office/powerpoint/2010/main" val="3173171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a:xfrm>
            <a:off x="0" y="6453336"/>
            <a:ext cx="9144000" cy="50405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smtClean="0">
                <a:ln>
                  <a:noFill/>
                </a:ln>
                <a:solidFill>
                  <a:srgbClr val="1F497D"/>
                </a:solidFill>
                <a:effectLst/>
                <a:uLnTx/>
                <a:uFillTx/>
                <a:latin typeface="Calibri"/>
                <a:ea typeface="+mn-ea"/>
                <a:cs typeface="+mn-cs"/>
              </a:rPr>
              <a:t>Competența face diferența! Proiect </a:t>
            </a:r>
            <a:r>
              <a:rPr kumimoji="0" lang="ro-RO" sz="1000" b="1" i="0" u="none" strike="noStrike" kern="1200" cap="none" spc="0" normalizeH="0" baseline="0" noProof="0" dirty="0">
                <a:ln>
                  <a:noFill/>
                </a:ln>
                <a:solidFill>
                  <a:srgbClr val="1F497D"/>
                </a:solidFill>
                <a:effectLst/>
                <a:uLnTx/>
                <a:uFillTx/>
                <a:latin typeface="Calibri"/>
                <a:ea typeface="+mn-ea"/>
                <a:cs typeface="+mn-cs"/>
              </a:rPr>
              <a:t>selectat în cadrul Programului Operațional Capacitate Administrativă cofinanțat de Uniunea Europeană, din Fondul Social European</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0" i="0" u="none" strike="noStrike" kern="1200" cap="none" spc="0" normalizeH="0" baseline="0" noProof="0" dirty="0">
                <a:ln>
                  <a:noFill/>
                </a:ln>
                <a:solidFill>
                  <a:srgbClr val="1F497D"/>
                </a:solidFill>
                <a:effectLst/>
                <a:uLnTx/>
                <a:uFillTx/>
                <a:latin typeface="Calibri"/>
                <a:ea typeface="+mn-ea"/>
                <a:cs typeface="+mn-cs"/>
              </a:rPr>
              <a:t>Conținutul  acestui material nu reprezintă în mod obligatoriu poziția oficială a Uniunii Europene sau a Guvernului României</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9" name="Rectangle 8">
            <a:extLst>
              <a:ext uri="{FF2B5EF4-FFF2-40B4-BE49-F238E27FC236}">
                <a16:creationId xmlns="" xmlns:a16="http://schemas.microsoft.com/office/drawing/2014/main" id="{79AE2280-E3CF-49E4-9079-BE090E8BF070}"/>
              </a:ext>
            </a:extLst>
          </p:cNvPr>
          <p:cNvSpPr/>
          <p:nvPr/>
        </p:nvSpPr>
        <p:spPr>
          <a:xfrm>
            <a:off x="290673" y="1582340"/>
            <a:ext cx="5721487" cy="4801314"/>
          </a:xfrm>
          <a:prstGeom prst="rect">
            <a:avLst/>
          </a:prstGeom>
        </p:spPr>
        <p:txBody>
          <a:bodyPr wrap="square">
            <a:spAutoFit/>
          </a:bodyPr>
          <a:lstStyle/>
          <a:p>
            <a:pPr algn="ctr"/>
            <a:r>
              <a:rPr lang="ro-RO" noProof="1"/>
              <a:t>INTEGRAREA PRINCIPIILOR ORIZONTALE PRIVIND </a:t>
            </a:r>
          </a:p>
          <a:p>
            <a:pPr algn="ctr"/>
            <a:r>
              <a:rPr lang="ro-RO" b="1" noProof="1">
                <a:solidFill>
                  <a:srgbClr val="002060"/>
                </a:solidFill>
              </a:rPr>
              <a:t>EGALITATEA DE ȘANSE </a:t>
            </a:r>
            <a:r>
              <a:rPr lang="ro-RO" b="1" noProof="1" smtClean="0">
                <a:solidFill>
                  <a:srgbClr val="002060"/>
                </a:solidFill>
              </a:rPr>
              <a:t>ȘI DEZVOLTAREA </a:t>
            </a:r>
            <a:r>
              <a:rPr lang="ro-RO" b="1" noProof="1">
                <a:solidFill>
                  <a:srgbClr val="002060"/>
                </a:solidFill>
              </a:rPr>
              <a:t>DURABILĂ </a:t>
            </a:r>
          </a:p>
          <a:p>
            <a:pPr algn="just"/>
            <a:endParaRPr lang="ro-RO" noProof="1"/>
          </a:p>
          <a:p>
            <a:pPr algn="just"/>
            <a:r>
              <a:rPr lang="it-IT" noProof="1">
                <a:solidFill>
                  <a:srgbClr val="002060"/>
                </a:solidFill>
              </a:rPr>
              <a:t>Egalitatea de șanse </a:t>
            </a:r>
            <a:r>
              <a:rPr lang="ro-RO" noProof="1">
                <a:solidFill>
                  <a:schemeClr val="tx2">
                    <a:lumMod val="75000"/>
                  </a:schemeClr>
                </a:solidFill>
              </a:rPr>
              <a:t>ș</a:t>
            </a:r>
            <a:r>
              <a:rPr lang="ro-RO" noProof="1" smtClean="0">
                <a:solidFill>
                  <a:schemeClr val="tx2">
                    <a:lumMod val="75000"/>
                  </a:schemeClr>
                </a:solidFill>
              </a:rPr>
              <a:t>i </a:t>
            </a:r>
            <a:r>
              <a:rPr lang="it-IT" noProof="1">
                <a:solidFill>
                  <a:srgbClr val="002060"/>
                </a:solidFill>
              </a:rPr>
              <a:t>Dezvoltarea durabilă </a:t>
            </a:r>
            <a:r>
              <a:rPr lang="ro-RO" noProof="1"/>
              <a:t>reprezintă premise pentru o creștere economică bazată pe inovare, incluziune socială și sustenabilitate, cele două principii fiind complementare. Egalitatea de șanse stă la baza unui sistem social stabil și sustenabil, iar dezvoltarea durabilă presupune asigurarea unui nivel decent de trai pentru generația actuală, fără a neglija însă nevoile generațiilor următoare.</a:t>
            </a:r>
          </a:p>
          <a:p>
            <a:pPr algn="just"/>
            <a:endParaRPr lang="ro-RO" noProof="1"/>
          </a:p>
          <a:p>
            <a:pPr algn="just"/>
            <a:r>
              <a:rPr lang="it-IT" noProof="1">
                <a:solidFill>
                  <a:srgbClr val="002060"/>
                </a:solidFill>
              </a:rPr>
              <a:t>Egalitatea de șanse </a:t>
            </a:r>
            <a:r>
              <a:rPr lang="ro-RO" noProof="1">
                <a:solidFill>
                  <a:prstClr val="black"/>
                </a:solidFill>
              </a:rPr>
              <a:t>si</a:t>
            </a:r>
            <a:r>
              <a:rPr lang="ro-RO" noProof="1">
                <a:solidFill>
                  <a:srgbClr val="002060"/>
                </a:solidFill>
              </a:rPr>
              <a:t> </a:t>
            </a:r>
            <a:r>
              <a:rPr lang="it-IT" noProof="1">
                <a:solidFill>
                  <a:srgbClr val="002060"/>
                </a:solidFill>
              </a:rPr>
              <a:t>Dezvoltarea durabilă </a:t>
            </a:r>
            <a:r>
              <a:rPr lang="ro-RO" noProof="1"/>
              <a:t>sunt valori de bază ale Uniunii Europene, afirmate atât de Tratatul privind Funcționarea Uniunii Europene (TFUE) cât și de Carta Drepturilor Fundamentale a Uniunii Europene (CDFUE).</a:t>
            </a:r>
          </a:p>
          <a:p>
            <a:pPr algn="just"/>
            <a:endParaRPr lang="ro-RO" noProof="1"/>
          </a:p>
        </p:txBody>
      </p:sp>
      <p:pic>
        <p:nvPicPr>
          <p:cNvPr id="13" name="Picture 6">
            <a:extLst>
              <a:ext uri="{FF2B5EF4-FFF2-40B4-BE49-F238E27FC236}">
                <a16:creationId xmlns="" xmlns:a16="http://schemas.microsoft.com/office/drawing/2014/main" id="{E98B6C11-0D46-4508-8CAE-64D11C8180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83222" y="2314575"/>
            <a:ext cx="2695575" cy="1114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 xmlns:a16="http://schemas.microsoft.com/office/drawing/2014/main" id="{FDC0D180-FF0D-458C-9BA6-951B52FA716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45851" y="3717032"/>
            <a:ext cx="1770315" cy="2212341"/>
          </a:xfrm>
          <a:prstGeom prst="rect">
            <a:avLst/>
          </a:prstGeom>
        </p:spPr>
      </p:pic>
    </p:spTree>
    <p:extLst>
      <p:ext uri="{BB962C8B-B14F-4D97-AF65-F5344CB8AC3E}">
        <p14:creationId xmlns:p14="http://schemas.microsoft.com/office/powerpoint/2010/main" val="2948926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a:xfrm>
            <a:off x="0" y="6453336"/>
            <a:ext cx="9144000" cy="50405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a:ln>
                  <a:noFill/>
                </a:ln>
                <a:solidFill>
                  <a:srgbClr val="1F497D"/>
                </a:solidFill>
                <a:effectLst/>
                <a:uLnTx/>
                <a:uFillTx/>
                <a:latin typeface="Calibri"/>
                <a:ea typeface="+mn-ea"/>
                <a:cs typeface="+mn-cs"/>
              </a:rPr>
              <a:t>Competența face diferența! Proiect selectat în cadrul Programului Operațional Capacitate Administrativă cofinanțat de Uniunea Europeană, din Fondul Social European</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0" i="0" u="none" strike="noStrike" kern="1200" cap="none" spc="0" normalizeH="0" baseline="0" noProof="0" dirty="0">
                <a:ln>
                  <a:noFill/>
                </a:ln>
                <a:solidFill>
                  <a:srgbClr val="1F497D"/>
                </a:solidFill>
                <a:effectLst/>
                <a:uLnTx/>
                <a:uFillTx/>
                <a:latin typeface="Calibri"/>
                <a:ea typeface="+mn-ea"/>
                <a:cs typeface="+mn-cs"/>
              </a:rPr>
              <a:t>Conținutul  acestui material nu reprezintă în mod obligatoriu poziția oficială a Uniunii Europene sau a Guvernului României</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2" name="Rectangle 1"/>
          <p:cNvSpPr/>
          <p:nvPr/>
        </p:nvSpPr>
        <p:spPr>
          <a:xfrm>
            <a:off x="1774291" y="1458058"/>
            <a:ext cx="5581400" cy="584775"/>
          </a:xfrm>
          <a:prstGeom prst="rect">
            <a:avLst/>
          </a:prstGeom>
        </p:spPr>
        <p:txBody>
          <a:bodyPr wrap="none">
            <a:spAutoFit/>
          </a:bodyPr>
          <a:lstStyle/>
          <a:p>
            <a:pPr lvl="0" algn="ctr">
              <a:defRPr/>
            </a:pPr>
            <a:r>
              <a:rPr lang="ro-RO" sz="1600" dirty="0"/>
              <a:t>APLICAREA PRINCIPIILOR ORIZONTALE </a:t>
            </a:r>
            <a:r>
              <a:rPr lang="ro-RO" sz="1600" dirty="0" smtClean="0"/>
              <a:t>ÎN </a:t>
            </a:r>
            <a:r>
              <a:rPr lang="ro-RO" sz="1600" dirty="0"/>
              <a:t>CADRUL PROIECTULUI </a:t>
            </a:r>
          </a:p>
          <a:p>
            <a:pPr lvl="0" algn="ctr">
              <a:defRPr/>
            </a:pPr>
            <a:r>
              <a:rPr lang="ro-RO" sz="1600" b="1" dirty="0">
                <a:solidFill>
                  <a:srgbClr val="002060"/>
                </a:solidFill>
              </a:rPr>
              <a:t>EGALITATEA </a:t>
            </a:r>
            <a:r>
              <a:rPr lang="ro-RO" sz="1600" b="1" dirty="0">
                <a:solidFill>
                  <a:srgbClr val="002060"/>
                </a:solidFill>
                <a:latin typeface="Calibri"/>
              </a:rPr>
              <a:t>DE </a:t>
            </a:r>
            <a:r>
              <a:rPr lang="ro-RO" sz="1600" b="1" dirty="0" smtClean="0">
                <a:solidFill>
                  <a:srgbClr val="002060"/>
                </a:solidFill>
                <a:latin typeface="Calibri"/>
              </a:rPr>
              <a:t>ȘANSE</a:t>
            </a:r>
            <a:endParaRPr kumimoji="0" lang="ro-RO" sz="1600" b="1" i="0" u="none" strike="noStrike" kern="1200" cap="none" spc="0" normalizeH="0" baseline="0" noProof="0" dirty="0">
              <a:ln>
                <a:noFill/>
              </a:ln>
              <a:solidFill>
                <a:srgbClr val="002060"/>
              </a:solidFill>
              <a:effectLst/>
              <a:uLnTx/>
              <a:uFillTx/>
              <a:latin typeface="Calibri"/>
              <a:ea typeface="+mn-ea"/>
              <a:cs typeface="+mn-cs"/>
            </a:endParaRPr>
          </a:p>
        </p:txBody>
      </p:sp>
      <p:sp>
        <p:nvSpPr>
          <p:cNvPr id="8" name="Rectangle 7">
            <a:extLst>
              <a:ext uri="{FF2B5EF4-FFF2-40B4-BE49-F238E27FC236}">
                <a16:creationId xmlns="" xmlns:a16="http://schemas.microsoft.com/office/drawing/2014/main" id="{59A296C9-AA2A-4A46-9254-AE9B27852C68}"/>
              </a:ext>
            </a:extLst>
          </p:cNvPr>
          <p:cNvSpPr/>
          <p:nvPr/>
        </p:nvSpPr>
        <p:spPr>
          <a:xfrm>
            <a:off x="287524" y="3717032"/>
            <a:ext cx="8562651" cy="584775"/>
          </a:xfrm>
          <a:prstGeom prst="rect">
            <a:avLst/>
          </a:prstGeom>
          <a:solidFill>
            <a:schemeClr val="accent1">
              <a:lumMod val="20000"/>
              <a:lumOff val="80000"/>
            </a:schemeClr>
          </a:solid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o-RO" sz="1600" b="1" i="1" u="none" strike="noStrike" kern="0" cap="none" spc="0" normalizeH="0" baseline="0" noProof="0" dirty="0">
                <a:ln>
                  <a:noFill/>
                </a:ln>
                <a:solidFill>
                  <a:prstClr val="black"/>
                </a:solidFill>
                <a:effectLst/>
                <a:uLnTx/>
                <a:uFillTx/>
              </a:rPr>
              <a:t>Egalitatea de șanse </a:t>
            </a:r>
            <a:r>
              <a:rPr kumimoji="0" lang="ro-RO" sz="1600" b="0" i="0" u="none" strike="noStrike" kern="0" cap="none" spc="0" normalizeH="0" baseline="0" noProof="0" dirty="0">
                <a:ln>
                  <a:noFill/>
                </a:ln>
                <a:solidFill>
                  <a:prstClr val="black"/>
                </a:solidFill>
                <a:effectLst/>
                <a:uLnTx/>
                <a:uFillTx/>
              </a:rPr>
              <a:t>are la bază asigurarea participării depline a fiecărei persoane la viața economică și socială, </a:t>
            </a:r>
            <a:r>
              <a:rPr kumimoji="0" lang="ro-RO" sz="1600" b="1" i="0" u="none" strike="noStrike" kern="0" cap="none" spc="0" normalizeH="0" baseline="0" noProof="0" dirty="0">
                <a:ln>
                  <a:noFill/>
                </a:ln>
                <a:solidFill>
                  <a:srgbClr val="003399"/>
                </a:solidFill>
                <a:effectLst/>
                <a:uLnTx/>
                <a:uFillTx/>
              </a:rPr>
              <a:t>fără deosebire de origine etnică, sex, religie, vârstă, dizabilități sau orientare sexuală.</a:t>
            </a:r>
          </a:p>
        </p:txBody>
      </p:sp>
      <p:sp>
        <p:nvSpPr>
          <p:cNvPr id="10" name="Rectangle 9">
            <a:extLst>
              <a:ext uri="{FF2B5EF4-FFF2-40B4-BE49-F238E27FC236}">
                <a16:creationId xmlns="" xmlns:a16="http://schemas.microsoft.com/office/drawing/2014/main" id="{342C265F-CA9A-4394-A0ED-3551E700B113}"/>
              </a:ext>
            </a:extLst>
          </p:cNvPr>
          <p:cNvSpPr/>
          <p:nvPr/>
        </p:nvSpPr>
        <p:spPr>
          <a:xfrm>
            <a:off x="275795" y="4644425"/>
            <a:ext cx="8574379" cy="584775"/>
          </a:xfrm>
          <a:prstGeom prst="rect">
            <a:avLst/>
          </a:prstGeom>
          <a:solidFill>
            <a:schemeClr val="accent1">
              <a:lumMod val="20000"/>
              <a:lumOff val="80000"/>
            </a:schemeClr>
          </a:solid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o-RO" sz="1600" b="1" i="1" u="none" strike="noStrike" kern="0" cap="none" spc="0" normalizeH="0" baseline="0" noProof="0" dirty="0">
                <a:ln>
                  <a:noFill/>
                </a:ln>
                <a:solidFill>
                  <a:prstClr val="black"/>
                </a:solidFill>
                <a:effectLst/>
                <a:uLnTx/>
                <a:uFillTx/>
              </a:rPr>
              <a:t>Egalitatea de șanse </a:t>
            </a:r>
            <a:r>
              <a:rPr kumimoji="0" lang="ro-RO" sz="1600" b="0" i="0" u="none" strike="noStrike" kern="0" cap="none" spc="0" normalizeH="0" baseline="0" noProof="0" dirty="0">
                <a:ln>
                  <a:noFill/>
                </a:ln>
                <a:solidFill>
                  <a:prstClr val="black"/>
                </a:solidFill>
                <a:effectLst/>
                <a:uLnTx/>
                <a:uFillTx/>
              </a:rPr>
              <a:t>reprezintă </a:t>
            </a:r>
            <a:r>
              <a:rPr kumimoji="0" lang="ro-RO" sz="1600" b="1" i="0" u="none" strike="noStrike" kern="0" cap="none" spc="0" normalizeH="0" baseline="0" noProof="0" dirty="0">
                <a:ln>
                  <a:noFill/>
                </a:ln>
                <a:solidFill>
                  <a:srgbClr val="F79646"/>
                </a:solidFill>
                <a:effectLst/>
                <a:uLnTx/>
                <a:uFillTx/>
              </a:rPr>
              <a:t>un drept fundamental și o valoare de bază a Uniunii Europene</a:t>
            </a:r>
            <a:r>
              <a:rPr kumimoji="0" lang="ro-RO" sz="1600" b="0" i="0" u="none" strike="noStrike" kern="0" cap="none" spc="0" normalizeH="0" baseline="0" noProof="0" dirty="0">
                <a:ln>
                  <a:noFill/>
                </a:ln>
                <a:solidFill>
                  <a:prstClr val="black"/>
                </a:solidFill>
                <a:effectLst/>
                <a:uLnTx/>
                <a:uFillTx/>
              </a:rPr>
              <a:t>, stipulată în articolul 8 al Tratatului privind Funcționarea Uniunii Europene (versiunea consolidată).  </a:t>
            </a:r>
          </a:p>
        </p:txBody>
      </p:sp>
      <p:sp>
        <p:nvSpPr>
          <p:cNvPr id="11" name="Rectangle 10">
            <a:extLst>
              <a:ext uri="{FF2B5EF4-FFF2-40B4-BE49-F238E27FC236}">
                <a16:creationId xmlns="" xmlns:a16="http://schemas.microsoft.com/office/drawing/2014/main" id="{E8844827-57CE-4552-9736-B14A002B974A}"/>
              </a:ext>
            </a:extLst>
          </p:cNvPr>
          <p:cNvSpPr/>
          <p:nvPr/>
        </p:nvSpPr>
        <p:spPr>
          <a:xfrm>
            <a:off x="251520" y="5589240"/>
            <a:ext cx="8574379" cy="584775"/>
          </a:xfrm>
          <a:prstGeom prst="rect">
            <a:avLst/>
          </a:prstGeom>
          <a:solidFill>
            <a:schemeClr val="accent1">
              <a:lumMod val="20000"/>
              <a:lumOff val="80000"/>
            </a:schemeClr>
          </a:solid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ro-RO" sz="1600" b="1" i="1" u="none" strike="noStrike" kern="0" cap="none" spc="0" normalizeH="0" baseline="0" noProof="0" dirty="0">
                <a:ln>
                  <a:noFill/>
                </a:ln>
                <a:solidFill>
                  <a:prstClr val="black"/>
                </a:solidFill>
                <a:effectLst/>
                <a:uLnTx/>
                <a:uFillTx/>
              </a:rPr>
              <a:t>Egalitatea de șanse</a:t>
            </a:r>
            <a:r>
              <a:rPr kumimoji="0" lang="ro-RO" sz="1600" b="1" i="0" u="none" strike="noStrike" kern="0" cap="none" spc="0" normalizeH="0" baseline="0" noProof="0" dirty="0">
                <a:ln>
                  <a:noFill/>
                </a:ln>
                <a:solidFill>
                  <a:prstClr val="black"/>
                </a:solidFill>
                <a:effectLst/>
                <a:uLnTx/>
                <a:uFillTx/>
              </a:rPr>
              <a:t> </a:t>
            </a:r>
            <a:r>
              <a:rPr kumimoji="0" lang="ro-RO" sz="1600" b="0" i="0" u="none" strike="noStrike" kern="0" cap="none" spc="0" normalizeH="0" baseline="0" noProof="0" dirty="0">
                <a:ln>
                  <a:noFill/>
                </a:ln>
                <a:solidFill>
                  <a:prstClr val="black"/>
                </a:solidFill>
                <a:effectLst/>
                <a:uLnTx/>
                <a:uFillTx/>
              </a:rPr>
              <a:t>reprezintă un </a:t>
            </a:r>
            <a:r>
              <a:rPr kumimoji="0" lang="ro-RO" sz="1600" b="1" i="0" u="none" strike="noStrike" kern="0" cap="none" spc="0" normalizeH="0" baseline="0" noProof="0" dirty="0">
                <a:ln>
                  <a:noFill/>
                </a:ln>
                <a:solidFill>
                  <a:srgbClr val="FF0000"/>
                </a:solidFill>
                <a:effectLst/>
                <a:uLnTx/>
                <a:uFillTx/>
              </a:rPr>
              <a:t>deziderat al oricărei societăți moderne</a:t>
            </a:r>
            <a:r>
              <a:rPr kumimoji="0" lang="ro-RO" sz="1600" b="0" i="0" u="none" strike="noStrike" kern="0" cap="none" spc="0" normalizeH="0" baseline="0" noProof="0" dirty="0">
                <a:ln>
                  <a:noFill/>
                </a:ln>
                <a:solidFill>
                  <a:prstClr val="black"/>
                </a:solidFill>
                <a:effectLst/>
                <a:uLnTx/>
                <a:uFillTx/>
              </a:rPr>
              <a:t>, caracterizată de performanță, încredere între membri, coeziune socială.</a:t>
            </a:r>
          </a:p>
        </p:txBody>
      </p:sp>
      <p:sp>
        <p:nvSpPr>
          <p:cNvPr id="12" name="Rectangle 11">
            <a:extLst>
              <a:ext uri="{FF2B5EF4-FFF2-40B4-BE49-F238E27FC236}">
                <a16:creationId xmlns="" xmlns:a16="http://schemas.microsoft.com/office/drawing/2014/main" id="{F9DC2F9B-DF1A-46F1-9F71-8D539FF77D9E}"/>
              </a:ext>
            </a:extLst>
          </p:cNvPr>
          <p:cNvSpPr/>
          <p:nvPr/>
        </p:nvSpPr>
        <p:spPr>
          <a:xfrm>
            <a:off x="209213" y="2322154"/>
            <a:ext cx="8640961" cy="1077218"/>
          </a:xfrm>
          <a:prstGeom prst="rect">
            <a:avLst/>
          </a:prstGeom>
        </p:spPr>
        <p:txBody>
          <a:bodyPr wrap="square">
            <a:spAutoFit/>
          </a:bodyPr>
          <a:lstStyle/>
          <a:p>
            <a:pPr lvl="0" algn="just"/>
            <a:r>
              <a:rPr lang="ro-RO" sz="1600" i="1" kern="0" dirty="0" smtClean="0">
                <a:solidFill>
                  <a:prstClr val="black"/>
                </a:solidFill>
              </a:rPr>
              <a:t>În </a:t>
            </a:r>
            <a:r>
              <a:rPr lang="ro-RO" sz="1600" i="1" kern="0" dirty="0">
                <a:solidFill>
                  <a:prstClr val="black"/>
                </a:solidFill>
              </a:rPr>
              <a:t>cadrul </a:t>
            </a:r>
            <a:r>
              <a:rPr lang="ro-RO" sz="1600" i="1" kern="0" dirty="0" smtClean="0">
                <a:solidFill>
                  <a:prstClr val="black"/>
                </a:solidFill>
              </a:rPr>
              <a:t>activităților </a:t>
            </a:r>
            <a:r>
              <a:rPr lang="ro-RO" sz="1600" i="1" kern="0" dirty="0">
                <a:solidFill>
                  <a:prstClr val="black"/>
                </a:solidFill>
              </a:rPr>
              <a:t>de implementare a proiectului, UAT Municipiul Codlea </a:t>
            </a:r>
            <a:r>
              <a:rPr lang="ro-RO" sz="1600" i="1" kern="0" dirty="0" smtClean="0">
                <a:solidFill>
                  <a:prstClr val="black"/>
                </a:solidFill>
              </a:rPr>
              <a:t>promovează </a:t>
            </a:r>
            <a:r>
              <a:rPr lang="ro-RO" sz="1600" i="1" kern="0" dirty="0">
                <a:solidFill>
                  <a:prstClr val="black"/>
                </a:solidFill>
              </a:rPr>
              <a:t>principiile </a:t>
            </a:r>
            <a:r>
              <a:rPr lang="ro-RO" sz="1600" i="1" kern="0" dirty="0" smtClean="0">
                <a:solidFill>
                  <a:prstClr val="black"/>
                </a:solidFill>
              </a:rPr>
              <a:t>egalității </a:t>
            </a:r>
            <a:r>
              <a:rPr lang="ro-RO" sz="1600" i="1" kern="0" dirty="0">
                <a:solidFill>
                  <a:prstClr val="black"/>
                </a:solidFill>
              </a:rPr>
              <a:t>de </a:t>
            </a:r>
            <a:r>
              <a:rPr lang="ro-RO" sz="1600" i="1" kern="0" dirty="0" smtClean="0">
                <a:solidFill>
                  <a:prstClr val="black"/>
                </a:solidFill>
              </a:rPr>
              <a:t>șanse </a:t>
            </a:r>
            <a:r>
              <a:rPr lang="ro-RO" sz="1600" i="1" kern="0" dirty="0">
                <a:solidFill>
                  <a:prstClr val="black"/>
                </a:solidFill>
              </a:rPr>
              <a:t>între femei </a:t>
            </a:r>
            <a:r>
              <a:rPr lang="ro-RO" sz="1600" i="1" kern="0" dirty="0" smtClean="0">
                <a:solidFill>
                  <a:prstClr val="black"/>
                </a:solidFill>
              </a:rPr>
              <a:t>și bărbați</a:t>
            </a:r>
            <a:r>
              <a:rPr lang="ro-RO" sz="1600" i="1" kern="0" dirty="0">
                <a:solidFill>
                  <a:prstClr val="black"/>
                </a:solidFill>
              </a:rPr>
              <a:t>, egalitatea de </a:t>
            </a:r>
            <a:r>
              <a:rPr lang="ro-RO" sz="1600" i="1" kern="0" dirty="0" smtClean="0">
                <a:solidFill>
                  <a:prstClr val="black"/>
                </a:solidFill>
              </a:rPr>
              <a:t>șanse </a:t>
            </a:r>
            <a:r>
              <a:rPr lang="ro-RO" sz="1600" i="1" kern="0" dirty="0">
                <a:solidFill>
                  <a:prstClr val="black"/>
                </a:solidFill>
              </a:rPr>
              <a:t>pentru </a:t>
            </a:r>
            <a:r>
              <a:rPr lang="ro-RO" sz="1600" i="1" kern="0" dirty="0" smtClean="0">
                <a:solidFill>
                  <a:prstClr val="black"/>
                </a:solidFill>
              </a:rPr>
              <a:t>toți</a:t>
            </a:r>
            <a:r>
              <a:rPr lang="ro-RO" sz="1600" i="1" kern="0" dirty="0">
                <a:solidFill>
                  <a:prstClr val="black"/>
                </a:solidFill>
              </a:rPr>
              <a:t>, </a:t>
            </a:r>
            <a:r>
              <a:rPr lang="ro-RO" sz="1600" i="1" kern="0" dirty="0" smtClean="0">
                <a:solidFill>
                  <a:prstClr val="black"/>
                </a:solidFill>
              </a:rPr>
              <a:t>fără </a:t>
            </a:r>
            <a:r>
              <a:rPr lang="ro-RO" sz="1600" i="1" kern="0" dirty="0">
                <a:solidFill>
                  <a:prstClr val="black"/>
                </a:solidFill>
              </a:rPr>
              <a:t>discriminare în </a:t>
            </a:r>
            <a:r>
              <a:rPr lang="ro-RO" sz="1600" i="1" kern="0" dirty="0" smtClean="0">
                <a:solidFill>
                  <a:prstClr val="black"/>
                </a:solidFill>
              </a:rPr>
              <a:t>funcție </a:t>
            </a:r>
            <a:r>
              <a:rPr lang="ro-RO" sz="1600" i="1" kern="0" dirty="0">
                <a:solidFill>
                  <a:prstClr val="black"/>
                </a:solidFill>
              </a:rPr>
              <a:t>de gen, </a:t>
            </a:r>
            <a:r>
              <a:rPr lang="ro-RO" sz="1600" i="1" kern="0" dirty="0" smtClean="0">
                <a:solidFill>
                  <a:prstClr val="black"/>
                </a:solidFill>
              </a:rPr>
              <a:t>rasă, </a:t>
            </a:r>
            <a:r>
              <a:rPr lang="ro-RO" sz="1600" i="1" kern="0" dirty="0">
                <a:solidFill>
                  <a:prstClr val="black"/>
                </a:solidFill>
              </a:rPr>
              <a:t>origine </a:t>
            </a:r>
            <a:r>
              <a:rPr lang="ro-RO" sz="1600" i="1" kern="0" dirty="0" smtClean="0">
                <a:solidFill>
                  <a:prstClr val="black"/>
                </a:solidFill>
              </a:rPr>
              <a:t>etnică, </a:t>
            </a:r>
            <a:r>
              <a:rPr lang="ro-RO" sz="1600" i="1" kern="0" dirty="0">
                <a:solidFill>
                  <a:prstClr val="black"/>
                </a:solidFill>
              </a:rPr>
              <a:t>religie, handicap, vârsta, orientare </a:t>
            </a:r>
            <a:r>
              <a:rPr lang="ro-RO" sz="1600" i="1" kern="0" dirty="0" smtClean="0">
                <a:solidFill>
                  <a:prstClr val="black"/>
                </a:solidFill>
              </a:rPr>
              <a:t>sexuală, </a:t>
            </a:r>
            <a:r>
              <a:rPr lang="ro-RO" sz="1600" i="1" kern="0" dirty="0">
                <a:solidFill>
                  <a:prstClr val="black"/>
                </a:solidFill>
              </a:rPr>
              <a:t>accesibilitatea persoanelor </a:t>
            </a:r>
            <a:r>
              <a:rPr lang="ro-RO" sz="1600" i="1" kern="0" dirty="0" smtClean="0">
                <a:solidFill>
                  <a:prstClr val="black"/>
                </a:solidFill>
              </a:rPr>
              <a:t>în vârstă și </a:t>
            </a:r>
            <a:r>
              <a:rPr lang="ro-RO" sz="1600" i="1" kern="0" dirty="0">
                <a:solidFill>
                  <a:prstClr val="black"/>
                </a:solidFill>
              </a:rPr>
              <a:t>a persoanelor cu </a:t>
            </a:r>
            <a:r>
              <a:rPr lang="ro-RO" sz="1600" i="1" kern="0" dirty="0" smtClean="0">
                <a:solidFill>
                  <a:prstClr val="black"/>
                </a:solidFill>
              </a:rPr>
              <a:t>dizabilități</a:t>
            </a:r>
            <a:r>
              <a:rPr lang="ro-RO" sz="1600" i="1" kern="0" dirty="0">
                <a:solidFill>
                  <a:prstClr val="black"/>
                </a:solidFill>
              </a:rPr>
              <a:t>, </a:t>
            </a:r>
            <a:r>
              <a:rPr lang="ro-RO" sz="1600" b="1" i="1" u="sng" kern="0" dirty="0">
                <a:solidFill>
                  <a:prstClr val="black"/>
                </a:solidFill>
              </a:rPr>
              <a:t>fie </a:t>
            </a:r>
            <a:r>
              <a:rPr lang="ro-RO" sz="1600" b="1" i="1" u="sng" kern="0" dirty="0" smtClean="0">
                <a:solidFill>
                  <a:prstClr val="black"/>
                </a:solidFill>
              </a:rPr>
              <a:t>că </a:t>
            </a:r>
            <a:r>
              <a:rPr lang="ro-RO" sz="1600" b="1" i="1" u="sng" kern="0" dirty="0">
                <a:solidFill>
                  <a:prstClr val="black"/>
                </a:solidFill>
              </a:rPr>
              <a:t>vin din mediul public, fie </a:t>
            </a:r>
            <a:r>
              <a:rPr lang="ro-RO" sz="1600" b="1" i="1" u="sng" kern="0" dirty="0" smtClean="0">
                <a:solidFill>
                  <a:prstClr val="black"/>
                </a:solidFill>
              </a:rPr>
              <a:t>că </a:t>
            </a:r>
            <a:r>
              <a:rPr lang="ro-RO" sz="1600" b="1" i="1" u="sng" kern="0" dirty="0">
                <a:solidFill>
                  <a:prstClr val="black"/>
                </a:solidFill>
              </a:rPr>
              <a:t>sunt simpli </a:t>
            </a:r>
            <a:r>
              <a:rPr lang="ro-RO" sz="1600" b="1" i="1" u="sng" kern="0" dirty="0" smtClean="0">
                <a:solidFill>
                  <a:prstClr val="black"/>
                </a:solidFill>
              </a:rPr>
              <a:t>cetățeni</a:t>
            </a:r>
            <a:r>
              <a:rPr lang="ro-RO" sz="1600" i="1" kern="0" dirty="0">
                <a:solidFill>
                  <a:prstClr val="black"/>
                </a:solidFill>
              </a:rPr>
              <a:t>. </a:t>
            </a:r>
          </a:p>
        </p:txBody>
      </p:sp>
    </p:spTree>
    <p:extLst>
      <p:ext uri="{BB962C8B-B14F-4D97-AF65-F5344CB8AC3E}">
        <p14:creationId xmlns:p14="http://schemas.microsoft.com/office/powerpoint/2010/main" val="371871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a:xfrm>
            <a:off x="0" y="6453336"/>
            <a:ext cx="9144000" cy="50405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a:ln>
                  <a:noFill/>
                </a:ln>
                <a:solidFill>
                  <a:srgbClr val="1F497D"/>
                </a:solidFill>
                <a:effectLst/>
                <a:uLnTx/>
                <a:uFillTx/>
                <a:latin typeface="Calibri"/>
                <a:ea typeface="+mn-ea"/>
                <a:cs typeface="+mn-cs"/>
              </a:rPr>
              <a:t>Competența face diferența! Proiect selectat în cadrul Programului Operațional Capacitate Administrativă cofinanțat de Uniunea Europeană, din Fondul Social European</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0" i="0" u="none" strike="noStrike" kern="1200" cap="none" spc="0" normalizeH="0" baseline="0" noProof="0" dirty="0">
                <a:ln>
                  <a:noFill/>
                </a:ln>
                <a:solidFill>
                  <a:srgbClr val="1F497D"/>
                </a:solidFill>
                <a:effectLst/>
                <a:uLnTx/>
                <a:uFillTx/>
                <a:latin typeface="Calibri"/>
                <a:ea typeface="+mn-ea"/>
                <a:cs typeface="+mn-cs"/>
              </a:rPr>
              <a:t>Conținutul  acestui material nu reprezintă în mod obligatoriu poziția oficială a Uniunii Europene sau a Guvernului României</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2" name="Rectangle 1"/>
          <p:cNvSpPr/>
          <p:nvPr/>
        </p:nvSpPr>
        <p:spPr>
          <a:xfrm>
            <a:off x="3623482" y="1458058"/>
            <a:ext cx="1883016" cy="3385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600" b="1" i="0" u="none" strike="noStrike" kern="1200" cap="none" spc="0" normalizeH="0" baseline="0" noProof="0" dirty="0">
                <a:ln>
                  <a:noFill/>
                </a:ln>
                <a:solidFill>
                  <a:srgbClr val="002060"/>
                </a:solidFill>
                <a:effectLst/>
                <a:uLnTx/>
                <a:uFillTx/>
                <a:latin typeface="Calibri"/>
                <a:ea typeface="+mn-ea"/>
                <a:cs typeface="+mn-cs"/>
              </a:rPr>
              <a:t>EGALITATEA DE </a:t>
            </a:r>
            <a:r>
              <a:rPr kumimoji="0" lang="ro-RO" sz="1600" b="1" i="0" u="none" strike="noStrike" kern="1200" cap="none" spc="0" normalizeH="0" baseline="0" noProof="0" dirty="0" smtClean="0">
                <a:ln>
                  <a:noFill/>
                </a:ln>
                <a:solidFill>
                  <a:srgbClr val="002060"/>
                </a:solidFill>
                <a:effectLst/>
                <a:uLnTx/>
                <a:uFillTx/>
                <a:latin typeface="Calibri"/>
                <a:ea typeface="+mn-ea"/>
                <a:cs typeface="+mn-cs"/>
              </a:rPr>
              <a:t>GEN</a:t>
            </a:r>
            <a:endParaRPr kumimoji="0" lang="ro-RO" sz="1600" b="1" i="0" u="none" strike="noStrike" kern="1200" cap="none" spc="0" normalizeH="0" baseline="0" noProof="0" dirty="0">
              <a:ln>
                <a:noFill/>
              </a:ln>
              <a:solidFill>
                <a:srgbClr val="002060"/>
              </a:solidFill>
              <a:effectLst/>
              <a:uLnTx/>
              <a:uFillTx/>
              <a:latin typeface="Calibri"/>
              <a:ea typeface="+mn-ea"/>
              <a:cs typeface="+mn-cs"/>
            </a:endParaRPr>
          </a:p>
        </p:txBody>
      </p:sp>
      <p:sp>
        <p:nvSpPr>
          <p:cNvPr id="12" name="Rectangle 11">
            <a:extLst>
              <a:ext uri="{FF2B5EF4-FFF2-40B4-BE49-F238E27FC236}">
                <a16:creationId xmlns="" xmlns:a16="http://schemas.microsoft.com/office/drawing/2014/main" id="{F9DC2F9B-DF1A-46F1-9F71-8D539FF77D9E}"/>
              </a:ext>
            </a:extLst>
          </p:cNvPr>
          <p:cNvSpPr/>
          <p:nvPr/>
        </p:nvSpPr>
        <p:spPr>
          <a:xfrm>
            <a:off x="257510" y="2042845"/>
            <a:ext cx="8640961" cy="954107"/>
          </a:xfrm>
          <a:prstGeom prst="rect">
            <a:avLst/>
          </a:prstGeom>
          <a:solidFill>
            <a:schemeClr val="accent1">
              <a:lumMod val="20000"/>
              <a:lumOff val="80000"/>
            </a:schemeClr>
          </a:solid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400" b="1" u="none" strike="noStrike" kern="0" cap="none" spc="0" normalizeH="0" baseline="0" noProof="0" dirty="0">
                <a:ln>
                  <a:noFill/>
                </a:ln>
                <a:solidFill>
                  <a:prstClr val="black"/>
                </a:solidFill>
                <a:effectLst/>
                <a:uLnTx/>
                <a:uFillTx/>
                <a:latin typeface="Calibri"/>
                <a:ea typeface="+mn-ea"/>
                <a:cs typeface="+mn-cs"/>
              </a:rPr>
              <a:t>EGALITATEA DE GEN. </a:t>
            </a:r>
            <a:r>
              <a:rPr lang="ro-RO" sz="1400" b="1" kern="0" dirty="0">
                <a:solidFill>
                  <a:prstClr val="black"/>
                </a:solidFill>
                <a:latin typeface="Calibri"/>
              </a:rPr>
              <a:t>Î</a:t>
            </a:r>
            <a:r>
              <a:rPr kumimoji="0" lang="ro-RO" sz="1400" b="0" u="none" strike="noStrike" kern="0" cap="none" spc="0" normalizeH="0" baseline="0" noProof="0" dirty="0" smtClean="0">
                <a:ln>
                  <a:noFill/>
                </a:ln>
                <a:solidFill>
                  <a:prstClr val="black"/>
                </a:solidFill>
                <a:effectLst/>
                <a:uLnTx/>
                <a:uFillTx/>
                <a:latin typeface="Calibri"/>
                <a:ea typeface="+mn-ea"/>
                <a:cs typeface="+mn-cs"/>
              </a:rPr>
              <a:t>n relațiile </a:t>
            </a:r>
            <a:r>
              <a:rPr kumimoji="0" lang="ro-RO" sz="1400" b="0" u="none" strike="noStrike" kern="0" cap="none" spc="0" normalizeH="0" baseline="0" noProof="0" dirty="0">
                <a:ln>
                  <a:noFill/>
                </a:ln>
                <a:solidFill>
                  <a:prstClr val="black"/>
                </a:solidFill>
                <a:effectLst/>
                <a:uLnTx/>
                <a:uFillTx/>
                <a:latin typeface="Calibri"/>
                <a:ea typeface="+mn-ea"/>
                <a:cs typeface="+mn-cs"/>
              </a:rPr>
              <a:t>de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muncă s-a realizat </a:t>
            </a:r>
            <a:r>
              <a:rPr kumimoji="0" lang="ro-RO" sz="1400" b="0" u="none" strike="noStrike" kern="0" cap="none" spc="0" normalizeH="0" baseline="0" noProof="0" dirty="0">
                <a:ln>
                  <a:noFill/>
                </a:ln>
                <a:solidFill>
                  <a:prstClr val="black"/>
                </a:solidFill>
                <a:effectLst/>
                <a:uLnTx/>
                <a:uFillTx/>
                <a:latin typeface="Calibri"/>
                <a:ea typeface="+mn-ea"/>
                <a:cs typeface="+mn-cs"/>
              </a:rPr>
              <a:t>asigurarea </a:t>
            </a:r>
            <a:r>
              <a:rPr kumimoji="0" lang="ro-RO" sz="1400" b="0" u="none" strike="noStrike" kern="0" cap="none" spc="0" normalizeH="0" baseline="0" noProof="0" dirty="0" smtClean="0">
                <a:ln>
                  <a:noFill/>
                </a:ln>
                <a:solidFill>
                  <a:prstClr val="black"/>
                </a:solidFill>
                <a:effectLst/>
                <a:uLnTx/>
                <a:uFillTx/>
                <a:latin typeface="Calibri"/>
                <a:ea typeface="+mn-ea"/>
                <a:cs typeface="+mn-cs"/>
              </a:rPr>
              <a:t>egalității </a:t>
            </a:r>
            <a:r>
              <a:rPr kumimoji="0" lang="ro-RO" sz="1400" b="0" u="none" strike="noStrike" kern="0" cap="none" spc="0" normalizeH="0" baseline="0" noProof="0" dirty="0">
                <a:ln>
                  <a:noFill/>
                </a:ln>
                <a:solidFill>
                  <a:prstClr val="black"/>
                </a:solidFill>
                <a:effectLst/>
                <a:uLnTx/>
                <a:uFillTx/>
                <a:latin typeface="Calibri"/>
                <a:ea typeface="+mn-ea"/>
                <a:cs typeface="+mn-cs"/>
              </a:rPr>
              <a:t>de gen prin </a:t>
            </a:r>
            <a:r>
              <a:rPr kumimoji="0" lang="ro-RO" sz="1400" b="0" u="none" strike="noStrike" kern="0" cap="none" spc="0" normalizeH="0" baseline="0" noProof="0" dirty="0" smtClean="0">
                <a:ln>
                  <a:noFill/>
                </a:ln>
                <a:solidFill>
                  <a:prstClr val="black"/>
                </a:solidFill>
                <a:effectLst/>
                <a:uLnTx/>
                <a:uFillTx/>
                <a:latin typeface="Calibri"/>
                <a:ea typeface="+mn-ea"/>
                <a:cs typeface="+mn-cs"/>
              </a:rPr>
              <a:t>respectarea regulamentului </a:t>
            </a:r>
            <a:r>
              <a:rPr kumimoji="0" lang="ro-RO" sz="1400" b="0" u="none" strike="noStrike" kern="0" cap="none" spc="0" normalizeH="0" baseline="0" noProof="0" dirty="0">
                <a:ln>
                  <a:noFill/>
                </a:ln>
                <a:solidFill>
                  <a:prstClr val="black"/>
                </a:solidFill>
                <a:effectLst/>
                <a:uLnTx/>
                <a:uFillTx/>
                <a:latin typeface="Calibri"/>
                <a:ea typeface="+mn-ea"/>
                <a:cs typeface="+mn-cs"/>
              </a:rPr>
              <a:t>de ordine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interioară, </a:t>
            </a:r>
            <a:r>
              <a:rPr kumimoji="0" lang="ro-RO" sz="1400" b="0" u="none" strike="noStrike" kern="0" cap="none" spc="0" normalizeH="0" baseline="0" noProof="0" dirty="0">
                <a:ln>
                  <a:noFill/>
                </a:ln>
                <a:solidFill>
                  <a:prstClr val="black"/>
                </a:solidFill>
                <a:effectLst/>
                <a:uLnTx/>
                <a:uFillTx/>
                <a:latin typeface="Calibri"/>
                <a:ea typeface="+mn-ea"/>
                <a:cs typeface="+mn-cs"/>
              </a:rPr>
              <a:t>unde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s-a statuat: </a:t>
            </a:r>
            <a:r>
              <a:rPr kumimoji="0" lang="ro-RO" sz="1400" b="0" u="none" strike="noStrike" kern="0" cap="none" spc="0" normalizeH="0" baseline="0" noProof="0" dirty="0">
                <a:ln>
                  <a:noFill/>
                </a:ln>
                <a:solidFill>
                  <a:prstClr val="black"/>
                </a:solidFill>
                <a:effectLst/>
                <a:uLnTx/>
                <a:uFillTx/>
                <a:latin typeface="Calibri"/>
                <a:ea typeface="+mn-ea"/>
                <a:cs typeface="+mn-cs"/>
              </a:rPr>
              <a:t>venituri egale pt munca </a:t>
            </a:r>
            <a:r>
              <a:rPr kumimoji="0" lang="ro-RO" sz="1400" b="0" u="none" strike="noStrike" kern="0" cap="none" spc="0" normalizeH="0" baseline="0" noProof="0" dirty="0" smtClean="0">
                <a:ln>
                  <a:noFill/>
                </a:ln>
                <a:solidFill>
                  <a:prstClr val="black"/>
                </a:solidFill>
                <a:effectLst/>
                <a:uLnTx/>
                <a:uFillTx/>
                <a:latin typeface="Calibri"/>
                <a:ea typeface="+mn-ea"/>
                <a:cs typeface="+mn-cs"/>
              </a:rPr>
              <a:t>egală, condiții </a:t>
            </a:r>
            <a:r>
              <a:rPr kumimoji="0" lang="ro-RO" sz="1400" b="0" u="none" strike="noStrike" kern="0" cap="none" spc="0" normalizeH="0" baseline="0" noProof="0" dirty="0">
                <a:ln>
                  <a:noFill/>
                </a:ln>
                <a:solidFill>
                  <a:prstClr val="black"/>
                </a:solidFill>
                <a:effectLst/>
                <a:uLnTx/>
                <a:uFillTx/>
                <a:latin typeface="Calibri"/>
                <a:ea typeface="+mn-ea"/>
                <a:cs typeface="+mn-cs"/>
              </a:rPr>
              <a:t>de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muncă </a:t>
            </a:r>
            <a:r>
              <a:rPr kumimoji="0" lang="ro-RO" sz="1400" b="0" u="none" strike="noStrike" kern="0" cap="none" spc="0" normalizeH="0" baseline="0" noProof="0" dirty="0">
                <a:ln>
                  <a:noFill/>
                </a:ln>
                <a:solidFill>
                  <a:prstClr val="black"/>
                </a:solidFill>
                <a:effectLst/>
                <a:uLnTx/>
                <a:uFillTx/>
                <a:latin typeface="Calibri"/>
                <a:ea typeface="+mn-ea"/>
                <a:cs typeface="+mn-cs"/>
              </a:rPr>
              <a:t>ce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respectă </a:t>
            </a:r>
            <a:r>
              <a:rPr kumimoji="0" lang="ro-RO" sz="1400" b="0" u="none" strike="noStrike" kern="0" cap="none" spc="0" normalizeH="0" baseline="0" noProof="0" dirty="0">
                <a:ln>
                  <a:noFill/>
                </a:ln>
                <a:solidFill>
                  <a:prstClr val="black"/>
                </a:solidFill>
                <a:effectLst/>
                <a:uLnTx/>
                <a:uFillTx/>
                <a:latin typeface="Calibri"/>
                <a:ea typeface="+mn-ea"/>
                <a:cs typeface="+mn-cs"/>
              </a:rPr>
              <a:t>norma </a:t>
            </a:r>
            <a:r>
              <a:rPr kumimoji="0" lang="ro-RO" sz="1400" b="0" u="none" strike="noStrike" kern="0" cap="none" spc="0" normalizeH="0" baseline="0" noProof="0" dirty="0" smtClean="0">
                <a:ln>
                  <a:noFill/>
                </a:ln>
                <a:solidFill>
                  <a:prstClr val="black"/>
                </a:solidFill>
                <a:effectLst/>
                <a:uLnTx/>
                <a:uFillTx/>
                <a:latin typeface="Calibri"/>
                <a:ea typeface="+mn-ea"/>
                <a:cs typeface="+mn-cs"/>
              </a:rPr>
              <a:t>legală, </a:t>
            </a:r>
            <a:r>
              <a:rPr kumimoji="0" lang="ro-RO" sz="1400" b="0" u="none" strike="noStrike" kern="0" cap="none" spc="0" normalizeH="0" baseline="0" noProof="0" dirty="0">
                <a:ln>
                  <a:noFill/>
                </a:ln>
                <a:solidFill>
                  <a:prstClr val="black"/>
                </a:solidFill>
                <a:effectLst/>
                <a:uLnTx/>
                <a:uFillTx/>
                <a:latin typeface="Calibri"/>
                <a:ea typeface="+mn-ea"/>
                <a:cs typeface="+mn-cs"/>
              </a:rPr>
              <a:t>prestarea serviciilor sociale,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în acord, în concordanță </a:t>
            </a:r>
            <a:r>
              <a:rPr kumimoji="0" lang="ro-RO" sz="1400" b="0" u="none" strike="noStrike" kern="0" cap="none" spc="0" normalizeH="0" baseline="0" noProof="0" dirty="0">
                <a:ln>
                  <a:noFill/>
                </a:ln>
                <a:solidFill>
                  <a:prstClr val="black"/>
                </a:solidFill>
                <a:effectLst/>
                <a:uLnTx/>
                <a:uFillTx/>
                <a:latin typeface="Calibri"/>
                <a:ea typeface="+mn-ea"/>
                <a:cs typeface="+mn-cs"/>
              </a:rPr>
              <a:t>cu </a:t>
            </a:r>
            <a:r>
              <a:rPr kumimoji="0" lang="ro-RO" sz="1400" b="0" u="none" strike="noStrike" kern="0" cap="none" spc="0" normalizeH="0" baseline="0" noProof="0" dirty="0" smtClean="0">
                <a:ln>
                  <a:noFill/>
                </a:ln>
                <a:solidFill>
                  <a:prstClr val="black"/>
                </a:solidFill>
                <a:effectLst/>
                <a:uLnTx/>
                <a:uFillTx/>
                <a:latin typeface="Calibri"/>
                <a:ea typeface="+mn-ea"/>
                <a:cs typeface="+mn-cs"/>
              </a:rPr>
              <a:t>legislația </a:t>
            </a:r>
            <a:r>
              <a:rPr lang="ro-RO" sz="1400" kern="0" dirty="0">
                <a:solidFill>
                  <a:prstClr val="black"/>
                </a:solidFill>
                <a:latin typeface="Calibri"/>
              </a:rPr>
              <a:t>î</a:t>
            </a:r>
            <a:r>
              <a:rPr kumimoji="0" lang="ro-RO" sz="1400" b="0" u="none" strike="noStrike" kern="0" cap="none" spc="0" normalizeH="0" baseline="0" noProof="0" dirty="0" smtClean="0">
                <a:ln>
                  <a:noFill/>
                </a:ln>
                <a:solidFill>
                  <a:prstClr val="black"/>
                </a:solidFill>
                <a:effectLst/>
                <a:uLnTx/>
                <a:uFillTx/>
                <a:latin typeface="Calibri"/>
                <a:ea typeface="+mn-ea"/>
                <a:cs typeface="+mn-cs"/>
              </a:rPr>
              <a:t>n </a:t>
            </a:r>
            <a:r>
              <a:rPr kumimoji="0" lang="ro-RO" sz="1400" b="0" u="none" strike="noStrike" kern="0" cap="none" spc="0" normalizeH="0" baseline="0" noProof="0" dirty="0">
                <a:ln>
                  <a:noFill/>
                </a:ln>
                <a:solidFill>
                  <a:prstClr val="black"/>
                </a:solidFill>
                <a:effectLst/>
                <a:uLnTx/>
                <a:uFillTx/>
                <a:latin typeface="Calibri"/>
                <a:ea typeface="+mn-ea"/>
                <a:cs typeface="+mn-cs"/>
              </a:rPr>
              <a:t>vigoare,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sancțiuni  </a:t>
            </a:r>
            <a:r>
              <a:rPr kumimoji="0" lang="ro-RO" sz="1400" b="0" u="none" strike="noStrike" kern="0" cap="none" spc="0" normalizeH="0" baseline="0" noProof="0" dirty="0">
                <a:ln>
                  <a:noFill/>
                </a:ln>
                <a:solidFill>
                  <a:prstClr val="black"/>
                </a:solidFill>
                <a:effectLst/>
                <a:uLnTx/>
                <a:uFillTx/>
                <a:latin typeface="Calibri"/>
                <a:ea typeface="+mn-ea"/>
                <a:cs typeface="+mn-cs"/>
              </a:rPr>
              <a:t>disciplinare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în condițiile prevăzute </a:t>
            </a:r>
            <a:r>
              <a:rPr kumimoji="0" lang="ro-RO" sz="1400" b="0" u="none" strike="noStrike" kern="0" cap="none" spc="0" normalizeH="0" baseline="0" noProof="0" dirty="0">
                <a:ln>
                  <a:noFill/>
                </a:ln>
                <a:solidFill>
                  <a:prstClr val="black"/>
                </a:solidFill>
                <a:effectLst/>
                <a:uLnTx/>
                <a:uFillTx/>
                <a:latin typeface="Calibri"/>
                <a:ea typeface="+mn-ea"/>
                <a:cs typeface="+mn-cs"/>
              </a:rPr>
              <a:t>de lege pentru </a:t>
            </a:r>
            <a:r>
              <a:rPr kumimoji="0" lang="ro-RO" sz="1400" b="0" u="none" strike="noStrike" kern="0" cap="none" spc="0" normalizeH="0" baseline="0" noProof="0" dirty="0" smtClean="0">
                <a:ln>
                  <a:noFill/>
                </a:ln>
                <a:solidFill>
                  <a:prstClr val="black"/>
                </a:solidFill>
                <a:effectLst/>
                <a:uLnTx/>
                <a:uFillTx/>
                <a:latin typeface="Calibri"/>
                <a:ea typeface="+mn-ea"/>
                <a:cs typeface="+mn-cs"/>
              </a:rPr>
              <a:t>angajații </a:t>
            </a:r>
            <a:r>
              <a:rPr kumimoji="0" lang="ro-RO" sz="1400" b="0" u="none" strike="noStrike" kern="0" cap="none" spc="0" normalizeH="0" baseline="0" noProof="0" dirty="0">
                <a:ln>
                  <a:noFill/>
                </a:ln>
                <a:solidFill>
                  <a:prstClr val="black"/>
                </a:solidFill>
                <a:effectLst/>
                <a:uLnTx/>
                <a:uFillTx/>
                <a:latin typeface="Calibri"/>
                <a:ea typeface="+mn-ea"/>
                <a:cs typeface="+mn-cs"/>
              </a:rPr>
              <a:t>care </a:t>
            </a:r>
            <a:r>
              <a:rPr kumimoji="0" lang="ro-RO" sz="1400" b="0" u="none" strike="noStrike" kern="0" cap="none" spc="0" normalizeH="0" baseline="0" noProof="0" dirty="0" smtClean="0">
                <a:ln>
                  <a:noFill/>
                </a:ln>
                <a:solidFill>
                  <a:prstClr val="black"/>
                </a:solidFill>
                <a:effectLst/>
                <a:uLnTx/>
                <a:uFillTx/>
                <a:latin typeface="Calibri"/>
                <a:ea typeface="+mn-ea"/>
                <a:cs typeface="+mn-cs"/>
              </a:rPr>
              <a:t>încalcă </a:t>
            </a:r>
            <a:r>
              <a:rPr kumimoji="0" lang="ro-RO" sz="1400" b="0" u="none" strike="noStrike" kern="0" cap="none" spc="0" normalizeH="0" baseline="0" noProof="0" dirty="0">
                <a:ln>
                  <a:noFill/>
                </a:ln>
                <a:solidFill>
                  <a:prstClr val="black"/>
                </a:solidFill>
                <a:effectLst/>
                <a:uLnTx/>
                <a:uFillTx/>
                <a:latin typeface="Calibri"/>
                <a:ea typeface="+mn-ea"/>
                <a:cs typeface="+mn-cs"/>
              </a:rPr>
              <a:t>demnitatea </a:t>
            </a:r>
            <a:r>
              <a:rPr kumimoji="0" lang="ro-RO" sz="1400" b="0" u="none" strike="noStrike" kern="0" cap="none" spc="0" normalizeH="0" baseline="0" noProof="0" dirty="0" smtClean="0">
                <a:ln>
                  <a:noFill/>
                </a:ln>
                <a:solidFill>
                  <a:prstClr val="black"/>
                </a:solidFill>
                <a:effectLst/>
                <a:uLnTx/>
                <a:uFillTx/>
                <a:latin typeface="Calibri"/>
                <a:ea typeface="+mn-ea"/>
                <a:cs typeface="+mn-cs"/>
              </a:rPr>
              <a:t>personală </a:t>
            </a:r>
            <a:r>
              <a:rPr kumimoji="0" lang="ro-RO" sz="1400" b="0" u="none" strike="noStrike" kern="0" cap="none" spc="0" normalizeH="0" baseline="0" noProof="0" dirty="0">
                <a:ln>
                  <a:noFill/>
                </a:ln>
                <a:solidFill>
                  <a:prstClr val="black"/>
                </a:solidFill>
                <a:effectLst/>
                <a:uLnTx/>
                <a:uFillTx/>
                <a:latin typeface="Calibri"/>
                <a:ea typeface="+mn-ea"/>
                <a:cs typeface="+mn-cs"/>
              </a:rPr>
              <a:t>a altor </a:t>
            </a:r>
            <a:r>
              <a:rPr kumimoji="0" lang="ro-RO" sz="1400" b="0" u="none" strike="noStrike" kern="0" cap="none" spc="0" normalizeH="0" baseline="0" noProof="0" dirty="0" smtClean="0">
                <a:ln>
                  <a:noFill/>
                </a:ln>
                <a:solidFill>
                  <a:prstClr val="black"/>
                </a:solidFill>
                <a:effectLst/>
                <a:uLnTx/>
                <a:uFillTx/>
                <a:latin typeface="Calibri"/>
                <a:ea typeface="+mn-ea"/>
                <a:cs typeface="+mn-cs"/>
              </a:rPr>
              <a:t>angajajați</a:t>
            </a:r>
            <a:r>
              <a:rPr kumimoji="0" lang="ro-RO" sz="1400" b="0" u="none" strike="noStrike" kern="0" cap="none" spc="0" normalizeH="0" baseline="0" noProof="0" dirty="0">
                <a:ln>
                  <a:noFill/>
                </a:ln>
                <a:solidFill>
                  <a:prstClr val="black"/>
                </a:solidFill>
                <a:effectLst/>
                <a:uLnTx/>
                <a:uFillTx/>
                <a:latin typeface="Calibri"/>
                <a:ea typeface="+mn-ea"/>
                <a:cs typeface="+mn-cs"/>
              </a:rPr>
              <a:t>, prin acte de discriminare.</a:t>
            </a:r>
          </a:p>
        </p:txBody>
      </p:sp>
      <p:sp>
        <p:nvSpPr>
          <p:cNvPr id="9" name="Rectangle 8">
            <a:extLst>
              <a:ext uri="{FF2B5EF4-FFF2-40B4-BE49-F238E27FC236}">
                <a16:creationId xmlns="" xmlns:a16="http://schemas.microsoft.com/office/drawing/2014/main" id="{692A2BE3-95BD-4756-B1A2-D738555B50B2}"/>
              </a:ext>
            </a:extLst>
          </p:cNvPr>
          <p:cNvSpPr/>
          <p:nvPr/>
        </p:nvSpPr>
        <p:spPr>
          <a:xfrm>
            <a:off x="268970" y="3196714"/>
            <a:ext cx="8640961" cy="1384995"/>
          </a:xfrm>
          <a:prstGeom prst="rect">
            <a:avLst/>
          </a:prstGeom>
          <a:solidFill>
            <a:schemeClr val="accent1">
              <a:lumMod val="20000"/>
              <a:lumOff val="80000"/>
            </a:schemeClr>
          </a:solidFill>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o-RO" sz="1400" b="1" u="none" strike="noStrike" kern="0" cap="none" spc="0" normalizeH="0" baseline="0" noProof="0" dirty="0">
                <a:ln>
                  <a:noFill/>
                </a:ln>
                <a:solidFill>
                  <a:prstClr val="black"/>
                </a:solidFill>
                <a:effectLst/>
                <a:uLnTx/>
                <a:uFillTx/>
                <a:latin typeface="Calibri"/>
                <a:ea typeface="+mn-ea"/>
                <a:cs typeface="+mn-cs"/>
              </a:rPr>
              <a:t>NEDISCRIMINARE. </a:t>
            </a:r>
            <a:r>
              <a:rPr kumimoji="0" lang="ro-RO" sz="1400" u="none" strike="noStrike" kern="0" cap="none" spc="0" normalizeH="0" baseline="0" noProof="0" dirty="0">
                <a:ln>
                  <a:noFill/>
                </a:ln>
                <a:solidFill>
                  <a:prstClr val="black"/>
                </a:solidFill>
                <a:effectLst/>
                <a:uLnTx/>
                <a:uFillTx/>
                <a:latin typeface="Calibri"/>
                <a:ea typeface="+mn-ea"/>
                <a:cs typeface="+mn-cs"/>
              </a:rPr>
              <a:t>Toate practicile</a:t>
            </a:r>
            <a:r>
              <a:rPr kumimoji="0" lang="ro-RO" sz="1400" u="none" strike="noStrike" kern="0" cap="none" spc="0" normalizeH="0" noProof="0" dirty="0">
                <a:ln>
                  <a:noFill/>
                </a:ln>
                <a:solidFill>
                  <a:prstClr val="black"/>
                </a:solidFill>
                <a:effectLst/>
                <a:uLnTx/>
                <a:uFillTx/>
                <a:latin typeface="Calibri"/>
                <a:ea typeface="+mn-ea"/>
                <a:cs typeface="+mn-cs"/>
              </a:rPr>
              <a:t> care </a:t>
            </a:r>
            <a:r>
              <a:rPr kumimoji="0" lang="ro-RO" sz="1400" u="none" strike="noStrike" kern="0" cap="none" spc="0" normalizeH="0" noProof="0" dirty="0" smtClean="0">
                <a:ln>
                  <a:noFill/>
                </a:ln>
                <a:solidFill>
                  <a:prstClr val="black"/>
                </a:solidFill>
                <a:effectLst/>
                <a:uLnTx/>
                <a:uFillTx/>
                <a:latin typeface="Calibri"/>
                <a:ea typeface="+mn-ea"/>
                <a:cs typeface="+mn-cs"/>
              </a:rPr>
              <a:t>sau utilizat în </a:t>
            </a:r>
            <a:r>
              <a:rPr kumimoji="0" lang="ro-RO" sz="1400" u="none" strike="noStrike" kern="0" cap="none" spc="0" normalizeH="0" noProof="0" dirty="0">
                <a:ln>
                  <a:noFill/>
                </a:ln>
                <a:solidFill>
                  <a:prstClr val="black"/>
                </a:solidFill>
                <a:effectLst/>
                <a:uLnTx/>
                <a:uFillTx/>
                <a:latin typeface="Calibri"/>
                <a:ea typeface="+mn-ea"/>
                <a:cs typeface="+mn-cs"/>
              </a:rPr>
              <a:t>implementarea proiectului </a:t>
            </a:r>
            <a:r>
              <a:rPr kumimoji="0" lang="ro-RO" sz="1400" u="none" strike="noStrike" kern="0" cap="none" spc="0" normalizeH="0" noProof="0" dirty="0" smtClean="0">
                <a:ln>
                  <a:noFill/>
                </a:ln>
                <a:solidFill>
                  <a:prstClr val="black"/>
                </a:solidFill>
                <a:effectLst/>
                <a:uLnTx/>
                <a:uFillTx/>
                <a:latin typeface="Calibri"/>
                <a:ea typeface="+mn-ea"/>
                <a:cs typeface="+mn-cs"/>
              </a:rPr>
              <a:t>au urmărit să </a:t>
            </a:r>
            <a:r>
              <a:rPr kumimoji="0" lang="ro-RO" sz="1400" u="none" strike="noStrike" kern="0" cap="none" spc="0" normalizeH="0" noProof="0" dirty="0">
                <a:ln>
                  <a:noFill/>
                </a:ln>
                <a:solidFill>
                  <a:prstClr val="black"/>
                </a:solidFill>
                <a:effectLst/>
                <a:uLnTx/>
                <a:uFillTx/>
                <a:latin typeface="Calibri"/>
                <a:ea typeface="+mn-ea"/>
                <a:cs typeface="+mn-cs"/>
              </a:rPr>
              <a:t>nu </a:t>
            </a:r>
            <a:r>
              <a:rPr kumimoji="0" lang="ro-RO" sz="1400" u="none" strike="noStrike" kern="0" cap="none" spc="0" normalizeH="0" noProof="0" dirty="0" smtClean="0">
                <a:ln>
                  <a:noFill/>
                </a:ln>
                <a:solidFill>
                  <a:prstClr val="black"/>
                </a:solidFill>
                <a:effectLst/>
                <a:uLnTx/>
                <a:uFillTx/>
                <a:latin typeface="Calibri"/>
                <a:ea typeface="+mn-ea"/>
                <a:cs typeface="+mn-cs"/>
              </a:rPr>
              <a:t>facă </a:t>
            </a:r>
            <a:r>
              <a:rPr kumimoji="0" lang="ro-RO" sz="1400" u="none" strike="noStrike" kern="0" cap="none" spc="0" normalizeH="0" noProof="0" dirty="0">
                <a:ln>
                  <a:noFill/>
                </a:ln>
                <a:solidFill>
                  <a:prstClr val="black"/>
                </a:solidFill>
                <a:effectLst/>
                <a:uLnTx/>
                <a:uFillTx/>
                <a:latin typeface="Calibri"/>
                <a:ea typeface="+mn-ea"/>
                <a:cs typeface="+mn-cs"/>
              </a:rPr>
              <a:t>nicio deosebire, excludere, </a:t>
            </a:r>
            <a:r>
              <a:rPr kumimoji="0" lang="ro-RO" sz="1400" u="none" strike="noStrike" kern="0" cap="none" spc="0" normalizeH="0" noProof="0" dirty="0" smtClean="0">
                <a:ln>
                  <a:noFill/>
                </a:ln>
                <a:solidFill>
                  <a:prstClr val="black"/>
                </a:solidFill>
                <a:effectLst/>
                <a:uLnTx/>
                <a:uFillTx/>
                <a:latin typeface="Calibri"/>
                <a:ea typeface="+mn-ea"/>
                <a:cs typeface="+mn-cs"/>
              </a:rPr>
              <a:t>restricție </a:t>
            </a:r>
            <a:r>
              <a:rPr kumimoji="0" lang="ro-RO" sz="1400" u="none" strike="noStrike" kern="0" cap="none" spc="0" normalizeH="0" noProof="0" dirty="0">
                <a:ln>
                  <a:noFill/>
                </a:ln>
                <a:solidFill>
                  <a:prstClr val="black"/>
                </a:solidFill>
                <a:effectLst/>
                <a:uLnTx/>
                <a:uFillTx/>
                <a:latin typeface="Calibri"/>
                <a:ea typeface="+mn-ea"/>
                <a:cs typeface="+mn-cs"/>
              </a:rPr>
              <a:t>sau </a:t>
            </a:r>
            <a:r>
              <a:rPr kumimoji="0" lang="ro-RO" sz="1400" u="none" strike="noStrike" kern="0" cap="none" spc="0" normalizeH="0" noProof="0" dirty="0" smtClean="0">
                <a:ln>
                  <a:noFill/>
                </a:ln>
                <a:solidFill>
                  <a:prstClr val="black"/>
                </a:solidFill>
                <a:effectLst/>
                <a:uLnTx/>
                <a:uFillTx/>
                <a:latin typeface="Calibri"/>
                <a:ea typeface="+mn-ea"/>
                <a:cs typeface="+mn-cs"/>
              </a:rPr>
              <a:t>preferențiere</a:t>
            </a:r>
            <a:r>
              <a:rPr kumimoji="0" lang="ro-RO" sz="1400" u="none" strike="noStrike" kern="0" cap="none" spc="0" normalizeH="0" noProof="0" dirty="0">
                <a:ln>
                  <a:noFill/>
                </a:ln>
                <a:solidFill>
                  <a:prstClr val="black"/>
                </a:solidFill>
                <a:effectLst/>
                <a:uLnTx/>
                <a:uFillTx/>
                <a:latin typeface="Calibri"/>
                <a:ea typeface="+mn-ea"/>
                <a:cs typeface="+mn-cs"/>
              </a:rPr>
              <a:t>, pe </a:t>
            </a:r>
            <a:r>
              <a:rPr kumimoji="0" lang="ro-RO" sz="1400" u="none" strike="noStrike" kern="0" cap="none" spc="0" normalizeH="0" noProof="0" dirty="0" smtClean="0">
                <a:ln>
                  <a:noFill/>
                </a:ln>
                <a:solidFill>
                  <a:prstClr val="black"/>
                </a:solidFill>
                <a:effectLst/>
                <a:uLnTx/>
                <a:uFillTx/>
                <a:latin typeface="Calibri"/>
                <a:ea typeface="+mn-ea"/>
                <a:cs typeface="+mn-cs"/>
              </a:rPr>
              <a:t>bază </a:t>
            </a:r>
            <a:r>
              <a:rPr kumimoji="0" lang="ro-RO" sz="1400" u="none" strike="noStrike" kern="0" cap="none" spc="0" normalizeH="0" noProof="0" dirty="0">
                <a:ln>
                  <a:noFill/>
                </a:ln>
                <a:solidFill>
                  <a:prstClr val="black"/>
                </a:solidFill>
                <a:effectLst/>
                <a:uLnTx/>
                <a:uFillTx/>
                <a:latin typeface="Calibri"/>
                <a:ea typeface="+mn-ea"/>
                <a:cs typeface="+mn-cs"/>
              </a:rPr>
              <a:t>de </a:t>
            </a:r>
            <a:r>
              <a:rPr kumimoji="0" lang="ro-RO" sz="1400" u="none" strike="noStrike" kern="0" cap="none" spc="0" normalizeH="0" noProof="0" dirty="0" smtClean="0">
                <a:ln>
                  <a:noFill/>
                </a:ln>
                <a:solidFill>
                  <a:prstClr val="black"/>
                </a:solidFill>
                <a:effectLst/>
                <a:uLnTx/>
                <a:uFillTx/>
                <a:latin typeface="Calibri"/>
                <a:ea typeface="+mn-ea"/>
                <a:cs typeface="+mn-cs"/>
              </a:rPr>
              <a:t>rasă, naționalitate</a:t>
            </a:r>
            <a:r>
              <a:rPr kumimoji="0" lang="ro-RO" sz="1400" u="none" strike="noStrike" kern="0" cap="none" spc="0" normalizeH="0" noProof="0" dirty="0">
                <a:ln>
                  <a:noFill/>
                </a:ln>
                <a:solidFill>
                  <a:prstClr val="black"/>
                </a:solidFill>
                <a:effectLst/>
                <a:uLnTx/>
                <a:uFillTx/>
                <a:latin typeface="Calibri"/>
                <a:ea typeface="+mn-ea"/>
                <a:cs typeface="+mn-cs"/>
              </a:rPr>
              <a:t>, etnie, </a:t>
            </a:r>
            <a:r>
              <a:rPr kumimoji="0" lang="ro-RO" sz="1400" u="none" strike="noStrike" kern="0" cap="none" spc="0" normalizeH="0" noProof="0" dirty="0" smtClean="0">
                <a:ln>
                  <a:noFill/>
                </a:ln>
                <a:solidFill>
                  <a:prstClr val="black"/>
                </a:solidFill>
                <a:effectLst/>
                <a:uLnTx/>
                <a:uFillTx/>
                <a:latin typeface="Calibri"/>
                <a:ea typeface="+mn-ea"/>
                <a:cs typeface="+mn-cs"/>
              </a:rPr>
              <a:t>limbă, </a:t>
            </a:r>
            <a:r>
              <a:rPr kumimoji="0" lang="ro-RO" sz="1400" u="none" strike="noStrike" kern="0" cap="none" spc="0" normalizeH="0" noProof="0" dirty="0">
                <a:ln>
                  <a:noFill/>
                </a:ln>
                <a:solidFill>
                  <a:prstClr val="black"/>
                </a:solidFill>
                <a:effectLst/>
                <a:uLnTx/>
                <a:uFillTx/>
                <a:latin typeface="Calibri"/>
                <a:ea typeface="+mn-ea"/>
                <a:cs typeface="+mn-cs"/>
              </a:rPr>
              <a:t>religie, categorie </a:t>
            </a:r>
            <a:r>
              <a:rPr kumimoji="0" lang="ro-RO" sz="1400" u="none" strike="noStrike" kern="0" cap="none" spc="0" normalizeH="0" noProof="0" dirty="0" smtClean="0">
                <a:ln>
                  <a:noFill/>
                </a:ln>
                <a:solidFill>
                  <a:prstClr val="black"/>
                </a:solidFill>
                <a:effectLst/>
                <a:uLnTx/>
                <a:uFillTx/>
                <a:latin typeface="Calibri"/>
                <a:ea typeface="+mn-ea"/>
                <a:cs typeface="+mn-cs"/>
              </a:rPr>
              <a:t>socială, </a:t>
            </a:r>
            <a:r>
              <a:rPr kumimoji="0" lang="ro-RO" sz="1400" u="none" strike="noStrike" kern="0" cap="none" spc="0" normalizeH="0" noProof="0" dirty="0">
                <a:ln>
                  <a:noFill/>
                </a:ln>
                <a:solidFill>
                  <a:prstClr val="black"/>
                </a:solidFill>
                <a:effectLst/>
                <a:uLnTx/>
                <a:uFillTx/>
                <a:latin typeface="Calibri"/>
                <a:ea typeface="+mn-ea"/>
                <a:cs typeface="+mn-cs"/>
              </a:rPr>
              <a:t>convingeri, orientare </a:t>
            </a:r>
            <a:r>
              <a:rPr kumimoji="0" lang="ro-RO" sz="1400" u="none" strike="noStrike" kern="0" cap="none" spc="0" normalizeH="0" noProof="0" dirty="0" smtClean="0">
                <a:ln>
                  <a:noFill/>
                </a:ln>
                <a:solidFill>
                  <a:prstClr val="black"/>
                </a:solidFill>
                <a:effectLst/>
                <a:uLnTx/>
                <a:uFillTx/>
                <a:latin typeface="Calibri"/>
                <a:ea typeface="+mn-ea"/>
                <a:cs typeface="+mn-cs"/>
              </a:rPr>
              <a:t>sexuală, vârstă, </a:t>
            </a:r>
            <a:r>
              <a:rPr kumimoji="0" lang="ro-RO" sz="1400" u="none" strike="noStrike" kern="0" cap="none" spc="0" normalizeH="0" noProof="0" dirty="0">
                <a:ln>
                  <a:noFill/>
                </a:ln>
                <a:solidFill>
                  <a:prstClr val="black"/>
                </a:solidFill>
                <a:effectLst/>
                <a:uLnTx/>
                <a:uFillTx/>
                <a:latin typeface="Calibri"/>
                <a:ea typeface="+mn-ea"/>
                <a:cs typeface="+mn-cs"/>
              </a:rPr>
              <a:t>handicap, </a:t>
            </a:r>
            <a:r>
              <a:rPr kumimoji="0" lang="ro-RO" sz="1400" u="none" strike="noStrike" kern="0" cap="none" spc="0" normalizeH="0" noProof="0" dirty="0" smtClean="0">
                <a:ln>
                  <a:noFill/>
                </a:ln>
                <a:solidFill>
                  <a:prstClr val="black"/>
                </a:solidFill>
                <a:effectLst/>
                <a:uLnTx/>
                <a:uFillTx/>
                <a:latin typeface="Calibri"/>
                <a:ea typeface="+mn-ea"/>
                <a:cs typeface="+mn-cs"/>
              </a:rPr>
              <a:t>boală cronică necontagioasă, </a:t>
            </a:r>
            <a:r>
              <a:rPr kumimoji="0" lang="ro-RO" sz="1400" u="none" strike="noStrike" kern="0" cap="none" spc="0" normalizeH="0" noProof="0" dirty="0">
                <a:ln>
                  <a:noFill/>
                </a:ln>
                <a:solidFill>
                  <a:prstClr val="black"/>
                </a:solidFill>
                <a:effectLst/>
                <a:uLnTx/>
                <a:uFillTx/>
                <a:latin typeface="Calibri"/>
                <a:ea typeface="+mn-ea"/>
                <a:cs typeface="+mn-cs"/>
              </a:rPr>
              <a:t>infectare HIV,  </a:t>
            </a:r>
            <a:r>
              <a:rPr kumimoji="0" lang="ro-RO" sz="1400" u="none" strike="noStrike" kern="0" cap="none" spc="0" normalizeH="0" noProof="0" dirty="0" smtClean="0">
                <a:ln>
                  <a:noFill/>
                </a:ln>
                <a:solidFill>
                  <a:prstClr val="black"/>
                </a:solidFill>
                <a:effectLst/>
                <a:uLnTx/>
                <a:uFillTx/>
                <a:latin typeface="Calibri"/>
                <a:ea typeface="+mn-ea"/>
                <a:cs typeface="+mn-cs"/>
              </a:rPr>
              <a:t>apartenență </a:t>
            </a:r>
            <a:r>
              <a:rPr kumimoji="0" lang="ro-RO" sz="1400" u="none" strike="noStrike" kern="0" cap="none" spc="0" normalizeH="0" noProof="0" dirty="0">
                <a:ln>
                  <a:noFill/>
                </a:ln>
                <a:solidFill>
                  <a:prstClr val="black"/>
                </a:solidFill>
                <a:effectLst/>
                <a:uLnTx/>
                <a:uFillTx/>
                <a:latin typeface="Calibri"/>
                <a:ea typeface="+mn-ea"/>
                <a:cs typeface="+mn-cs"/>
              </a:rPr>
              <a:t>la o categorie </a:t>
            </a:r>
            <a:r>
              <a:rPr kumimoji="0" lang="ro-RO" sz="1400" u="none" strike="noStrike" kern="0" cap="none" spc="0" normalizeH="0" noProof="0" dirty="0" smtClean="0">
                <a:ln>
                  <a:noFill/>
                </a:ln>
                <a:solidFill>
                  <a:prstClr val="black"/>
                </a:solidFill>
                <a:effectLst/>
                <a:uLnTx/>
                <a:uFillTx/>
                <a:latin typeface="Calibri"/>
                <a:ea typeface="+mn-ea"/>
                <a:cs typeface="+mn-cs"/>
              </a:rPr>
              <a:t>defavorizată, </a:t>
            </a:r>
            <a:r>
              <a:rPr kumimoji="0" lang="ro-RO" sz="1400" u="none" strike="noStrike" kern="0" cap="none" spc="0" normalizeH="0" noProof="0" dirty="0">
                <a:ln>
                  <a:noFill/>
                </a:ln>
                <a:solidFill>
                  <a:prstClr val="black"/>
                </a:solidFill>
                <a:effectLst/>
                <a:uLnTx/>
                <a:uFillTx/>
                <a:latin typeface="Calibri"/>
                <a:ea typeface="+mn-ea"/>
                <a:cs typeface="+mn-cs"/>
              </a:rPr>
              <a:t>precum </a:t>
            </a:r>
            <a:r>
              <a:rPr kumimoji="0" lang="ro-RO" sz="1400" u="none" strike="noStrike" kern="0" cap="none" spc="0" normalizeH="0" noProof="0" dirty="0" smtClean="0">
                <a:ln>
                  <a:noFill/>
                </a:ln>
                <a:solidFill>
                  <a:prstClr val="black"/>
                </a:solidFill>
                <a:effectLst/>
                <a:uLnTx/>
                <a:uFillTx/>
                <a:latin typeface="Calibri"/>
                <a:ea typeface="+mn-ea"/>
                <a:cs typeface="+mn-cs"/>
              </a:rPr>
              <a:t>și </a:t>
            </a:r>
            <a:r>
              <a:rPr kumimoji="0" lang="ro-RO" sz="1400" u="none" strike="noStrike" kern="0" cap="none" spc="0" normalizeH="0" noProof="0" dirty="0">
                <a:ln>
                  <a:noFill/>
                </a:ln>
                <a:solidFill>
                  <a:prstClr val="black"/>
                </a:solidFill>
                <a:effectLst/>
                <a:uLnTx/>
                <a:uFillTx/>
                <a:latin typeface="Calibri"/>
                <a:ea typeface="+mn-ea"/>
                <a:cs typeface="+mn-cs"/>
              </a:rPr>
              <a:t>orice alt criteriu care are ca scop sau efect </a:t>
            </a:r>
            <a:r>
              <a:rPr kumimoji="0" lang="ro-RO" sz="1400" u="none" strike="noStrike" kern="0" cap="none" spc="0" normalizeH="0" noProof="0" dirty="0" smtClean="0">
                <a:ln>
                  <a:noFill/>
                </a:ln>
                <a:solidFill>
                  <a:prstClr val="black"/>
                </a:solidFill>
                <a:effectLst/>
                <a:uLnTx/>
                <a:uFillTx/>
                <a:latin typeface="Calibri"/>
                <a:ea typeface="+mn-ea"/>
                <a:cs typeface="+mn-cs"/>
              </a:rPr>
              <a:t>restrângerea</a:t>
            </a:r>
            <a:r>
              <a:rPr kumimoji="0" lang="ro-RO" sz="1400" u="none" strike="noStrike" kern="0" cap="none" spc="0" normalizeH="0" noProof="0" dirty="0">
                <a:ln>
                  <a:noFill/>
                </a:ln>
                <a:solidFill>
                  <a:prstClr val="black"/>
                </a:solidFill>
                <a:effectLst/>
                <a:uLnTx/>
                <a:uFillTx/>
                <a:latin typeface="Calibri"/>
                <a:ea typeface="+mn-ea"/>
                <a:cs typeface="+mn-cs"/>
              </a:rPr>
              <a:t>, </a:t>
            </a:r>
            <a:r>
              <a:rPr kumimoji="0" lang="ro-RO" sz="1400" u="none" strike="noStrike" kern="0" cap="none" spc="0" normalizeH="0" noProof="0" dirty="0" smtClean="0">
                <a:ln>
                  <a:noFill/>
                </a:ln>
                <a:solidFill>
                  <a:prstClr val="black"/>
                </a:solidFill>
                <a:effectLst/>
                <a:uLnTx/>
                <a:uFillTx/>
                <a:latin typeface="Calibri"/>
                <a:ea typeface="+mn-ea"/>
                <a:cs typeface="+mn-cs"/>
              </a:rPr>
              <a:t>înlăturarea recunoașterii</a:t>
            </a:r>
            <a:r>
              <a:rPr kumimoji="0" lang="ro-RO" sz="1400" u="none" strike="noStrike" kern="0" cap="none" spc="0" normalizeH="0" noProof="0" dirty="0">
                <a:ln>
                  <a:noFill/>
                </a:ln>
                <a:solidFill>
                  <a:prstClr val="black"/>
                </a:solidFill>
                <a:effectLst/>
                <a:uLnTx/>
                <a:uFillTx/>
                <a:latin typeface="Calibri"/>
                <a:ea typeface="+mn-ea"/>
                <a:cs typeface="+mn-cs"/>
              </a:rPr>
              <a:t>, </a:t>
            </a:r>
            <a:r>
              <a:rPr kumimoji="0" lang="ro-RO" sz="1400" u="none" strike="noStrike" kern="0" cap="none" spc="0" normalizeH="0" noProof="0" dirty="0" smtClean="0">
                <a:ln>
                  <a:noFill/>
                </a:ln>
                <a:solidFill>
                  <a:prstClr val="black"/>
                </a:solidFill>
                <a:effectLst/>
                <a:uLnTx/>
                <a:uFillTx/>
                <a:latin typeface="Calibri"/>
                <a:ea typeface="+mn-ea"/>
                <a:cs typeface="+mn-cs"/>
              </a:rPr>
              <a:t>folosinței </a:t>
            </a:r>
            <a:r>
              <a:rPr kumimoji="0" lang="ro-RO" sz="1400" u="none" strike="noStrike" kern="0" cap="none" spc="0" normalizeH="0" noProof="0" dirty="0">
                <a:ln>
                  <a:noFill/>
                </a:ln>
                <a:solidFill>
                  <a:prstClr val="black"/>
                </a:solidFill>
                <a:effectLst/>
                <a:uLnTx/>
                <a:uFillTx/>
                <a:latin typeface="Calibri"/>
                <a:ea typeface="+mn-ea"/>
                <a:cs typeface="+mn-cs"/>
              </a:rPr>
              <a:t>sau </a:t>
            </a:r>
            <a:r>
              <a:rPr kumimoji="0" lang="ro-RO" sz="1400" u="none" strike="noStrike" kern="0" cap="none" spc="0" normalizeH="0" noProof="0" dirty="0" smtClean="0">
                <a:ln>
                  <a:noFill/>
                </a:ln>
                <a:solidFill>
                  <a:prstClr val="black"/>
                </a:solidFill>
                <a:effectLst/>
                <a:uLnTx/>
                <a:uFillTx/>
                <a:latin typeface="Calibri"/>
                <a:ea typeface="+mn-ea"/>
                <a:cs typeface="+mn-cs"/>
              </a:rPr>
              <a:t>exercitării</a:t>
            </a:r>
            <a:r>
              <a:rPr kumimoji="0" lang="ro-RO" sz="1400" u="none" strike="noStrike" kern="0" cap="none" spc="0" normalizeH="0" noProof="0" dirty="0">
                <a:ln>
                  <a:noFill/>
                </a:ln>
                <a:solidFill>
                  <a:prstClr val="black"/>
                </a:solidFill>
                <a:effectLst/>
                <a:uLnTx/>
                <a:uFillTx/>
                <a:latin typeface="Calibri"/>
                <a:ea typeface="+mn-ea"/>
                <a:cs typeface="+mn-cs"/>
              </a:rPr>
              <a:t>, </a:t>
            </a:r>
            <a:r>
              <a:rPr kumimoji="0" lang="ro-RO" sz="1400" u="none" strike="noStrike" kern="0" cap="none" spc="0" normalizeH="0" noProof="0" dirty="0" smtClean="0">
                <a:ln>
                  <a:noFill/>
                </a:ln>
                <a:solidFill>
                  <a:prstClr val="black"/>
                </a:solidFill>
                <a:effectLst/>
                <a:uLnTx/>
                <a:uFillTx/>
                <a:latin typeface="Calibri"/>
                <a:ea typeface="+mn-ea"/>
                <a:cs typeface="+mn-cs"/>
              </a:rPr>
              <a:t>în condiții </a:t>
            </a:r>
            <a:r>
              <a:rPr kumimoji="0" lang="ro-RO" sz="1400" u="none" strike="noStrike" kern="0" cap="none" spc="0" normalizeH="0" noProof="0" dirty="0">
                <a:ln>
                  <a:noFill/>
                </a:ln>
                <a:solidFill>
                  <a:prstClr val="black"/>
                </a:solidFill>
                <a:effectLst/>
                <a:uLnTx/>
                <a:uFillTx/>
                <a:latin typeface="Calibri"/>
                <a:ea typeface="+mn-ea"/>
                <a:cs typeface="+mn-cs"/>
              </a:rPr>
              <a:t>de egalitate, a drepturilor omului </a:t>
            </a:r>
            <a:r>
              <a:rPr kumimoji="0" lang="ro-RO" sz="1400" u="none" strike="noStrike" kern="0" cap="none" spc="0" normalizeH="0" noProof="0" dirty="0" smtClean="0">
                <a:ln>
                  <a:noFill/>
                </a:ln>
                <a:solidFill>
                  <a:prstClr val="black"/>
                </a:solidFill>
                <a:effectLst/>
                <a:uLnTx/>
                <a:uFillTx/>
                <a:latin typeface="Calibri"/>
                <a:ea typeface="+mn-ea"/>
                <a:cs typeface="+mn-cs"/>
              </a:rPr>
              <a:t>și </a:t>
            </a:r>
            <a:r>
              <a:rPr kumimoji="0" lang="ro-RO" sz="1400" u="none" strike="noStrike" kern="0" cap="none" spc="0" normalizeH="0" noProof="0" dirty="0">
                <a:ln>
                  <a:noFill/>
                </a:ln>
                <a:solidFill>
                  <a:prstClr val="black"/>
                </a:solidFill>
                <a:effectLst/>
                <a:uLnTx/>
                <a:uFillTx/>
                <a:latin typeface="Calibri"/>
                <a:ea typeface="+mn-ea"/>
                <a:cs typeface="+mn-cs"/>
              </a:rPr>
              <a:t>a </a:t>
            </a:r>
            <a:r>
              <a:rPr kumimoji="0" lang="ro-RO" sz="1400" u="none" strike="noStrike" kern="0" cap="none" spc="0" normalizeH="0" noProof="0" dirty="0" smtClean="0">
                <a:ln>
                  <a:noFill/>
                </a:ln>
                <a:solidFill>
                  <a:prstClr val="black"/>
                </a:solidFill>
                <a:effectLst/>
                <a:uLnTx/>
                <a:uFillTx/>
                <a:latin typeface="Calibri"/>
                <a:ea typeface="+mn-ea"/>
                <a:cs typeface="+mn-cs"/>
              </a:rPr>
              <a:t>libertăților </a:t>
            </a:r>
            <a:r>
              <a:rPr kumimoji="0" lang="ro-RO" sz="1400" u="none" strike="noStrike" kern="0" cap="none" spc="0" normalizeH="0" noProof="0" dirty="0">
                <a:ln>
                  <a:noFill/>
                </a:ln>
                <a:solidFill>
                  <a:prstClr val="black"/>
                </a:solidFill>
                <a:effectLst/>
                <a:uLnTx/>
                <a:uFillTx/>
                <a:latin typeface="Calibri"/>
                <a:ea typeface="+mn-ea"/>
                <a:cs typeface="+mn-cs"/>
              </a:rPr>
              <a:t>fundamentale sau a drepturilor recunoscute de lege. </a:t>
            </a:r>
            <a:endParaRPr kumimoji="0" lang="ro-RO" sz="1400" i="1" u="none" strike="noStrike" kern="0" cap="none" spc="0" normalizeH="0" baseline="0" noProof="0" dirty="0">
              <a:ln>
                <a:noFill/>
              </a:ln>
              <a:solidFill>
                <a:prstClr val="black"/>
              </a:solidFill>
              <a:effectLst/>
              <a:uLnTx/>
              <a:uFillTx/>
              <a:latin typeface="Calibri"/>
              <a:ea typeface="+mn-ea"/>
              <a:cs typeface="+mn-cs"/>
            </a:endParaRPr>
          </a:p>
        </p:txBody>
      </p:sp>
      <p:sp>
        <p:nvSpPr>
          <p:cNvPr id="13" name="Rectangle 12">
            <a:extLst>
              <a:ext uri="{FF2B5EF4-FFF2-40B4-BE49-F238E27FC236}">
                <a16:creationId xmlns="" xmlns:a16="http://schemas.microsoft.com/office/drawing/2014/main" id="{460481AF-0261-49AB-8BC4-CF69B881B327}"/>
              </a:ext>
            </a:extLst>
          </p:cNvPr>
          <p:cNvSpPr/>
          <p:nvPr/>
        </p:nvSpPr>
        <p:spPr>
          <a:xfrm>
            <a:off x="298190" y="5067181"/>
            <a:ext cx="8640961" cy="954107"/>
          </a:xfrm>
          <a:prstGeom prst="rect">
            <a:avLst/>
          </a:prstGeom>
          <a:solidFill>
            <a:schemeClr val="accent1">
              <a:lumMod val="20000"/>
              <a:lumOff val="80000"/>
            </a:schemeClr>
          </a:solidFill>
        </p:spPr>
        <p:txBody>
          <a:bodyPr wrap="square">
            <a:spAutoFit/>
          </a:bodyPr>
          <a:lstStyle/>
          <a:p>
            <a:pPr lvl="0" algn="just"/>
            <a:r>
              <a:rPr lang="ro-RO" sz="1400" b="1" kern="0" dirty="0">
                <a:solidFill>
                  <a:prstClr val="black"/>
                </a:solidFill>
              </a:rPr>
              <a:t>ACCESIBILITATE </a:t>
            </a:r>
            <a:r>
              <a:rPr lang="ro-RO" sz="1400" b="1" kern="0" dirty="0" smtClean="0">
                <a:solidFill>
                  <a:prstClr val="black"/>
                </a:solidFill>
              </a:rPr>
              <a:t>PERSOANELOE </a:t>
            </a:r>
            <a:r>
              <a:rPr lang="ro-RO" sz="1400" b="1" kern="0" dirty="0">
                <a:solidFill>
                  <a:prstClr val="black"/>
                </a:solidFill>
              </a:rPr>
              <a:t>CU DIZABILITĂŢI. </a:t>
            </a:r>
            <a:r>
              <a:rPr lang="ro-RO" sz="1400" b="1" kern="0" dirty="0" smtClean="0">
                <a:solidFill>
                  <a:prstClr val="black"/>
                </a:solidFill>
              </a:rPr>
              <a:t>Î</a:t>
            </a:r>
            <a:r>
              <a:rPr kumimoji="0" lang="ro-RO" sz="1400" b="0" u="none" strike="noStrike" kern="0" cap="none" spc="0" normalizeH="0" baseline="0" noProof="0" dirty="0" smtClean="0">
                <a:ln>
                  <a:noFill/>
                </a:ln>
                <a:solidFill>
                  <a:prstClr val="black"/>
                </a:solidFill>
                <a:effectLst/>
                <a:uLnTx/>
                <a:uFillTx/>
                <a:latin typeface="Calibri"/>
                <a:ea typeface="+mn-ea"/>
                <a:cs typeface="+mn-cs"/>
              </a:rPr>
              <a:t>n </a:t>
            </a:r>
            <a:r>
              <a:rPr kumimoji="0" lang="ro-RO" sz="1400" b="0" u="none" strike="noStrike" kern="0" cap="none" spc="0" normalizeH="0" baseline="0" noProof="0" dirty="0">
                <a:ln>
                  <a:noFill/>
                </a:ln>
                <a:solidFill>
                  <a:prstClr val="black"/>
                </a:solidFill>
                <a:effectLst/>
                <a:uLnTx/>
                <a:uFillTx/>
                <a:latin typeface="Calibri"/>
                <a:ea typeface="+mn-ea"/>
                <a:cs typeface="+mn-cs"/>
              </a:rPr>
              <a:t>cadrul </a:t>
            </a:r>
            <a:r>
              <a:rPr kumimoji="0" lang="ro-RO" sz="1400" b="0" u="none" strike="noStrike" kern="0" cap="none" spc="0" normalizeH="0" baseline="0" noProof="0" dirty="0" smtClean="0">
                <a:ln>
                  <a:noFill/>
                </a:ln>
                <a:solidFill>
                  <a:prstClr val="black"/>
                </a:solidFill>
                <a:effectLst/>
                <a:uLnTx/>
                <a:uFillTx/>
                <a:latin typeface="Calibri"/>
                <a:ea typeface="+mn-ea"/>
                <a:cs typeface="+mn-cs"/>
              </a:rPr>
              <a:t>activităților</a:t>
            </a:r>
            <a:r>
              <a:rPr kumimoji="0" lang="ro-RO" sz="1400" b="0" u="none" strike="noStrike" kern="0" cap="none" spc="0" normalizeH="0" noProof="0" dirty="0" smtClean="0">
                <a:ln>
                  <a:noFill/>
                </a:ln>
                <a:solidFill>
                  <a:prstClr val="black"/>
                </a:solidFill>
                <a:effectLst/>
                <a:uLnTx/>
                <a:uFillTx/>
                <a:latin typeface="Calibri"/>
                <a:ea typeface="+mn-ea"/>
                <a:cs typeface="+mn-cs"/>
              </a:rPr>
              <a:t> </a:t>
            </a:r>
            <a:r>
              <a:rPr kumimoji="0" lang="ro-RO" sz="1400" b="0" u="none" strike="noStrike" kern="0" cap="none" spc="0" normalizeH="0" noProof="0" dirty="0">
                <a:ln>
                  <a:noFill/>
                </a:ln>
                <a:solidFill>
                  <a:prstClr val="black"/>
                </a:solidFill>
                <a:effectLst/>
                <a:uLnTx/>
                <a:uFillTx/>
                <a:latin typeface="Calibri"/>
                <a:ea typeface="+mn-ea"/>
                <a:cs typeface="+mn-cs"/>
              </a:rPr>
              <a:t>de implementare a proiectului, </a:t>
            </a:r>
            <a:r>
              <a:rPr kumimoji="0" lang="ro-RO" sz="1400" b="0" u="none" strike="noStrike" kern="0" cap="none" spc="0" normalizeH="0" noProof="0" dirty="0" smtClean="0">
                <a:ln>
                  <a:noFill/>
                </a:ln>
                <a:solidFill>
                  <a:prstClr val="black"/>
                </a:solidFill>
                <a:effectLst/>
                <a:uLnTx/>
                <a:uFillTx/>
                <a:latin typeface="Calibri"/>
                <a:ea typeface="+mn-ea"/>
                <a:cs typeface="+mn-cs"/>
              </a:rPr>
              <a:t>s-a asigurat </a:t>
            </a:r>
            <a:r>
              <a:rPr kumimoji="0" lang="ro-RO" sz="1400" b="0" u="none" strike="noStrike" kern="0" cap="none" spc="0" normalizeH="0" noProof="0" dirty="0">
                <a:ln>
                  <a:noFill/>
                </a:ln>
                <a:solidFill>
                  <a:prstClr val="black"/>
                </a:solidFill>
                <a:effectLst/>
                <a:uLnTx/>
                <a:uFillTx/>
                <a:latin typeface="Calibri"/>
                <a:ea typeface="+mn-ea"/>
                <a:cs typeface="+mn-cs"/>
              </a:rPr>
              <a:t>accesibilitatea </a:t>
            </a:r>
            <a:r>
              <a:rPr kumimoji="0" lang="ro-RO" sz="1400" b="0" u="none" strike="noStrike" kern="0" cap="none" spc="0" normalizeH="0" noProof="0" dirty="0" smtClean="0">
                <a:ln>
                  <a:noFill/>
                </a:ln>
                <a:solidFill>
                  <a:prstClr val="black"/>
                </a:solidFill>
                <a:effectLst/>
                <a:uLnTx/>
                <a:uFillTx/>
                <a:latin typeface="Calibri"/>
                <a:ea typeface="+mn-ea"/>
                <a:cs typeface="+mn-cs"/>
              </a:rPr>
              <a:t>persoanelor </a:t>
            </a:r>
            <a:r>
              <a:rPr kumimoji="0" lang="ro-RO" sz="1400" b="0" u="none" strike="noStrike" kern="0" cap="none" spc="0" normalizeH="0" noProof="0" dirty="0">
                <a:ln>
                  <a:noFill/>
                </a:ln>
                <a:solidFill>
                  <a:prstClr val="black"/>
                </a:solidFill>
                <a:effectLst/>
                <a:uLnTx/>
                <a:uFillTx/>
                <a:latin typeface="Calibri"/>
                <a:ea typeface="+mn-ea"/>
                <a:cs typeface="+mn-cs"/>
              </a:rPr>
              <a:t>cu dizabilitati, prin asigurarea persoanelor cu dizabilitati la </a:t>
            </a:r>
            <a:r>
              <a:rPr kumimoji="0" lang="ro-RO" sz="1400" b="0" u="none" strike="noStrike" kern="0" cap="none" spc="0" normalizeH="0" noProof="0" dirty="0" smtClean="0">
                <a:ln>
                  <a:noFill/>
                </a:ln>
                <a:solidFill>
                  <a:prstClr val="black"/>
                </a:solidFill>
                <a:effectLst/>
                <a:uLnTx/>
                <a:uFillTx/>
                <a:latin typeface="Calibri"/>
                <a:ea typeface="+mn-ea"/>
                <a:cs typeface="+mn-cs"/>
              </a:rPr>
              <a:t>activitatile </a:t>
            </a:r>
            <a:r>
              <a:rPr kumimoji="0" lang="ro-RO" sz="1400" b="0" u="none" strike="noStrike" kern="0" cap="none" spc="0" normalizeH="0" noProof="0" dirty="0">
                <a:ln>
                  <a:noFill/>
                </a:ln>
                <a:solidFill>
                  <a:prstClr val="black"/>
                </a:solidFill>
                <a:effectLst/>
                <a:uLnTx/>
                <a:uFillTx/>
                <a:latin typeface="Calibri"/>
                <a:ea typeface="+mn-ea"/>
                <a:cs typeface="+mn-cs"/>
              </a:rPr>
              <a:t>integrate </a:t>
            </a:r>
            <a:r>
              <a:rPr kumimoji="0" lang="ro-RO" sz="1400" b="0" u="none" strike="noStrike" kern="0" cap="none" spc="0" normalizeH="0" noProof="0" dirty="0" smtClean="0">
                <a:ln>
                  <a:noFill/>
                </a:ln>
                <a:solidFill>
                  <a:prstClr val="black"/>
                </a:solidFill>
                <a:effectLst/>
                <a:uLnTx/>
                <a:uFillTx/>
                <a:latin typeface="Calibri"/>
                <a:ea typeface="+mn-ea"/>
                <a:cs typeface="+mn-cs"/>
              </a:rPr>
              <a:t>desfășurate în </a:t>
            </a:r>
            <a:r>
              <a:rPr kumimoji="0" lang="ro-RO" sz="1400" b="0" u="none" strike="noStrike" kern="0" cap="none" spc="0" normalizeH="0" noProof="0" dirty="0">
                <a:ln>
                  <a:noFill/>
                </a:ln>
                <a:solidFill>
                  <a:prstClr val="black"/>
                </a:solidFill>
                <a:effectLst/>
                <a:uLnTx/>
                <a:uFillTx/>
                <a:latin typeface="Calibri"/>
                <a:ea typeface="+mn-ea"/>
                <a:cs typeface="+mn-cs"/>
              </a:rPr>
              <a:t>cadrul sau, </a:t>
            </a:r>
            <a:r>
              <a:rPr kumimoji="0" lang="ro-RO" sz="1400" b="0" u="none" strike="noStrike" kern="0" cap="none" spc="0" normalizeH="0" noProof="0" dirty="0" smtClean="0">
                <a:ln>
                  <a:noFill/>
                </a:ln>
                <a:solidFill>
                  <a:prstClr val="black"/>
                </a:solidFill>
                <a:effectLst/>
                <a:uLnTx/>
                <a:uFillTx/>
                <a:latin typeface="Calibri"/>
                <a:ea typeface="+mn-ea"/>
                <a:cs typeface="+mn-cs"/>
              </a:rPr>
              <a:t>respecatând </a:t>
            </a:r>
            <a:r>
              <a:rPr kumimoji="0" lang="ro-RO" sz="1400" b="0" u="none" strike="noStrike" kern="0" cap="none" spc="0" normalizeH="0" noProof="0" dirty="0">
                <a:ln>
                  <a:noFill/>
                </a:ln>
                <a:solidFill>
                  <a:prstClr val="black"/>
                </a:solidFill>
                <a:effectLst/>
                <a:uLnTx/>
                <a:uFillTx/>
                <a:latin typeface="Calibri"/>
                <a:ea typeface="+mn-ea"/>
                <a:cs typeface="+mn-cs"/>
              </a:rPr>
              <a:t>totodata Leg. Nr. 448/2006 privind </a:t>
            </a:r>
            <a:r>
              <a:rPr kumimoji="0" lang="ro-RO" sz="1400" b="0" u="none" strike="noStrike" kern="0" cap="none" spc="0" normalizeH="0" noProof="0" dirty="0" smtClean="0">
                <a:ln>
                  <a:noFill/>
                </a:ln>
                <a:solidFill>
                  <a:prstClr val="black"/>
                </a:solidFill>
                <a:effectLst/>
                <a:uLnTx/>
                <a:uFillTx/>
                <a:latin typeface="Calibri"/>
                <a:ea typeface="+mn-ea"/>
                <a:cs typeface="+mn-cs"/>
              </a:rPr>
              <a:t>protecția și </a:t>
            </a:r>
            <a:r>
              <a:rPr kumimoji="0" lang="ro-RO" sz="1400" b="0" u="none" strike="noStrike" kern="0" cap="none" spc="0" normalizeH="0" noProof="0" dirty="0">
                <a:ln>
                  <a:noFill/>
                </a:ln>
                <a:solidFill>
                  <a:prstClr val="black"/>
                </a:solidFill>
                <a:effectLst/>
                <a:uLnTx/>
                <a:uFillTx/>
                <a:latin typeface="Calibri"/>
                <a:ea typeface="+mn-ea"/>
                <a:cs typeface="+mn-cs"/>
              </a:rPr>
              <a:t>promovarea drepturilor persoanelor cu handicap.</a:t>
            </a:r>
            <a:endParaRPr kumimoji="0" lang="ro-RO" sz="1400" b="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7074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9"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a:xfrm>
            <a:off x="0" y="6453336"/>
            <a:ext cx="9144000" cy="50405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a:ln>
                  <a:noFill/>
                </a:ln>
                <a:solidFill>
                  <a:srgbClr val="1F497D"/>
                </a:solidFill>
                <a:effectLst/>
                <a:uLnTx/>
                <a:uFillTx/>
                <a:latin typeface="Calibri"/>
                <a:ea typeface="+mn-ea"/>
                <a:cs typeface="+mn-cs"/>
              </a:rPr>
              <a:t>Competența face diferența! Proiect selectat în cadrul Programului Operațional Capacitate Administrativă cofinanțat de Uniunea Europeană, din Fondul Social European</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0" i="0" u="none" strike="noStrike" kern="1200" cap="none" spc="0" normalizeH="0" baseline="0" noProof="0" dirty="0">
                <a:ln>
                  <a:noFill/>
                </a:ln>
                <a:solidFill>
                  <a:srgbClr val="1F497D"/>
                </a:solidFill>
                <a:effectLst/>
                <a:uLnTx/>
                <a:uFillTx/>
                <a:latin typeface="Calibri"/>
                <a:ea typeface="+mn-ea"/>
                <a:cs typeface="+mn-cs"/>
              </a:rPr>
              <a:t>Conținutul  acestui material nu reprezintă în mod obligatoriu poziția oficială a Uniunii Europene sau a Guvernului României</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8" name="Rectangle 7">
            <a:extLst>
              <a:ext uri="{FF2B5EF4-FFF2-40B4-BE49-F238E27FC236}">
                <a16:creationId xmlns="" xmlns:a16="http://schemas.microsoft.com/office/drawing/2014/main" id="{9C32D870-6F81-4C39-BC8D-59E8894AFEE1}"/>
              </a:ext>
            </a:extLst>
          </p:cNvPr>
          <p:cNvSpPr/>
          <p:nvPr/>
        </p:nvSpPr>
        <p:spPr>
          <a:xfrm>
            <a:off x="1781298" y="1268760"/>
            <a:ext cx="5581400" cy="584775"/>
          </a:xfrm>
          <a:prstGeom prst="rect">
            <a:avLst/>
          </a:prstGeom>
        </p:spPr>
        <p:txBody>
          <a:bodyPr wrap="none">
            <a:spAutoFit/>
          </a:bodyPr>
          <a:lstStyle/>
          <a:p>
            <a:pPr lvl="0" algn="ctr">
              <a:defRPr/>
            </a:pPr>
            <a:r>
              <a:rPr lang="ro-RO" sz="1600" dirty="0"/>
              <a:t>APLICAREA PRINCIPIILOR ORIZONTALE </a:t>
            </a:r>
            <a:r>
              <a:rPr lang="ro-RO" sz="1600" dirty="0" smtClean="0"/>
              <a:t>ÎN </a:t>
            </a:r>
            <a:r>
              <a:rPr lang="ro-RO" sz="1600" dirty="0"/>
              <a:t>CADRUL PROIECTULUI </a:t>
            </a:r>
          </a:p>
          <a:p>
            <a:pPr lvl="0" algn="ctr">
              <a:defRPr/>
            </a:pPr>
            <a:r>
              <a:rPr kumimoji="0" lang="ro-RO" sz="1600" b="1" i="0" u="none" strike="noStrike" kern="1200" cap="none" spc="0" normalizeH="0" baseline="0" noProof="0" dirty="0">
                <a:ln>
                  <a:noFill/>
                </a:ln>
                <a:solidFill>
                  <a:srgbClr val="002060"/>
                </a:solidFill>
                <a:effectLst/>
                <a:uLnTx/>
                <a:uFillTx/>
                <a:latin typeface="Calibri"/>
                <a:ea typeface="+mn-ea"/>
                <a:cs typeface="+mn-cs"/>
              </a:rPr>
              <a:t>DEZVOLTAREA </a:t>
            </a:r>
            <a:r>
              <a:rPr kumimoji="0" lang="ro-RO" sz="1600" b="1" i="0" u="none" strike="noStrike" kern="1200" cap="none" spc="0" normalizeH="0" baseline="0" noProof="0" dirty="0" smtClean="0">
                <a:ln>
                  <a:noFill/>
                </a:ln>
                <a:solidFill>
                  <a:srgbClr val="002060"/>
                </a:solidFill>
                <a:effectLst/>
                <a:uLnTx/>
                <a:uFillTx/>
                <a:latin typeface="Calibri"/>
                <a:ea typeface="+mn-ea"/>
                <a:cs typeface="+mn-cs"/>
              </a:rPr>
              <a:t>DURABILĂ</a:t>
            </a:r>
            <a:endParaRPr kumimoji="0" lang="ro-RO" sz="1600" b="1" i="0" u="none" strike="noStrike" kern="1200" cap="none" spc="0" normalizeH="0" baseline="0" noProof="0" dirty="0">
              <a:ln>
                <a:noFill/>
              </a:ln>
              <a:solidFill>
                <a:srgbClr val="002060"/>
              </a:solidFill>
              <a:effectLst/>
              <a:uLnTx/>
              <a:uFillTx/>
              <a:latin typeface="Calibri"/>
              <a:ea typeface="+mn-ea"/>
              <a:cs typeface="+mn-cs"/>
            </a:endParaRPr>
          </a:p>
        </p:txBody>
      </p:sp>
      <p:sp>
        <p:nvSpPr>
          <p:cNvPr id="3" name="Rectangle 2">
            <a:extLst>
              <a:ext uri="{FF2B5EF4-FFF2-40B4-BE49-F238E27FC236}">
                <a16:creationId xmlns="" xmlns:a16="http://schemas.microsoft.com/office/drawing/2014/main" id="{18AB4766-7121-4FD0-8BF9-DA8F1545C62D}"/>
              </a:ext>
            </a:extLst>
          </p:cNvPr>
          <p:cNvSpPr/>
          <p:nvPr/>
        </p:nvSpPr>
        <p:spPr>
          <a:xfrm>
            <a:off x="290673" y="1875797"/>
            <a:ext cx="8562651" cy="1200329"/>
          </a:xfrm>
          <a:prstGeom prst="rect">
            <a:avLst/>
          </a:prstGeom>
        </p:spPr>
        <p:txBody>
          <a:bodyPr wrap="square">
            <a:spAutoFit/>
          </a:bodyPr>
          <a:lstStyle/>
          <a:p>
            <a:pPr algn="just"/>
            <a:r>
              <a:rPr lang="ro-RO" noProof="1"/>
              <a:t>"Dezvoltarea durabilă este dezvoltarea care urmăreşte satisfacerea nevoilor prezentului, fără a compromite posibilitățile generațiilor viitoare de a-şi satisface propriile nevoi". </a:t>
            </a:r>
            <a:r>
              <a:rPr lang="it-IT" noProof="1"/>
              <a:t>Dezvoltarea durabilă are trei dimensiuni:</a:t>
            </a:r>
          </a:p>
          <a:p>
            <a:pPr algn="just"/>
            <a:endParaRPr lang="ro-RO" noProof="1"/>
          </a:p>
        </p:txBody>
      </p:sp>
      <p:sp>
        <p:nvSpPr>
          <p:cNvPr id="10" name="Rectangle 9">
            <a:extLst>
              <a:ext uri="{FF2B5EF4-FFF2-40B4-BE49-F238E27FC236}">
                <a16:creationId xmlns="" xmlns:a16="http://schemas.microsoft.com/office/drawing/2014/main" id="{E7752B2B-7169-4A8C-B5EB-27B6AC0A07C1}"/>
              </a:ext>
            </a:extLst>
          </p:cNvPr>
          <p:cNvSpPr/>
          <p:nvPr/>
        </p:nvSpPr>
        <p:spPr>
          <a:xfrm>
            <a:off x="2849860" y="2913906"/>
            <a:ext cx="6003464" cy="3539430"/>
          </a:xfrm>
          <a:prstGeom prst="rect">
            <a:avLst/>
          </a:prstGeom>
        </p:spPr>
        <p:txBody>
          <a:bodyPr wrap="square">
            <a:spAutoFit/>
          </a:bodyPr>
          <a:lstStyle/>
          <a:p>
            <a:pPr algn="just"/>
            <a:r>
              <a:rPr lang="ro-RO" sz="1600" b="1" noProof="1" smtClean="0">
                <a:solidFill>
                  <a:srgbClr val="002060"/>
                </a:solidFill>
              </a:rPr>
              <a:t>	ECOLOGICĂ</a:t>
            </a:r>
            <a:r>
              <a:rPr lang="ro-RO" sz="1600" noProof="1" smtClean="0"/>
              <a:t> </a:t>
            </a:r>
            <a:r>
              <a:rPr lang="ro-RO" sz="1600" noProof="1"/>
              <a:t>– care pune accentul pe prezervarea mediului înconjurător, pe reducerea impactului negativ al activităților umane asupra acestuia și pe adaptarea la schimbările climatice.</a:t>
            </a:r>
          </a:p>
          <a:p>
            <a:pPr algn="just"/>
            <a:endParaRPr lang="ro-RO" sz="1600" noProof="1"/>
          </a:p>
          <a:p>
            <a:pPr algn="just"/>
            <a:r>
              <a:rPr lang="ro-RO" sz="1600" b="1" noProof="1" smtClean="0">
                <a:solidFill>
                  <a:srgbClr val="002060"/>
                </a:solidFill>
              </a:rPr>
              <a:t>	ECONOMICĂ</a:t>
            </a:r>
            <a:r>
              <a:rPr lang="ro-RO" sz="1600" noProof="1" smtClean="0"/>
              <a:t> </a:t>
            </a:r>
            <a:r>
              <a:rPr lang="ro-RO" sz="1600" noProof="1"/>
              <a:t>– care se preocupă de asigurarea bunăstării, prin decuplarea creșterii </a:t>
            </a:r>
            <a:r>
              <a:rPr lang="ro-RO" sz="1600" noProof="1" smtClean="0"/>
              <a:t>economice </a:t>
            </a:r>
            <a:r>
              <a:rPr lang="ro-RO" sz="1600" noProof="1"/>
              <a:t>de consumul de resurse neregenerabile, și favorizează investițiile în cercetare-dezvoltare și inovare.</a:t>
            </a:r>
          </a:p>
          <a:p>
            <a:pPr algn="just"/>
            <a:endParaRPr lang="ro-RO" sz="1600" noProof="1"/>
          </a:p>
          <a:p>
            <a:pPr algn="just"/>
            <a:r>
              <a:rPr lang="ro-RO" sz="1600" b="1" noProof="1" smtClean="0">
                <a:solidFill>
                  <a:srgbClr val="002060"/>
                </a:solidFill>
              </a:rPr>
              <a:t>	SOCIALĂ</a:t>
            </a:r>
            <a:r>
              <a:rPr lang="ro-RO" sz="1600" noProof="1" smtClean="0"/>
              <a:t> </a:t>
            </a:r>
            <a:r>
              <a:rPr lang="ro-RO" sz="1600" noProof="1"/>
              <a:t>– care subliniază importanța investițiilor în educație și sănătate, ca o precondiție pentru incluziunea socială, a preocupării pentru generațiile următoare și, nu în ultimul rând, a dezvoltării unui model de guvernanță în care procesul decizional ține cont de toți acești factori.</a:t>
            </a:r>
          </a:p>
        </p:txBody>
      </p:sp>
      <p:pic>
        <p:nvPicPr>
          <p:cNvPr id="2052" name="Picture 4" descr="Imagini pentru dezvoltare durabila">
            <a:extLst>
              <a:ext uri="{FF2B5EF4-FFF2-40B4-BE49-F238E27FC236}">
                <a16:creationId xmlns="" xmlns:a16="http://schemas.microsoft.com/office/drawing/2014/main" id="{35D23275-48F1-4608-99DB-8C7EDD8FEB2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16" y="3235796"/>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3241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a:xfrm>
            <a:off x="0" y="6453336"/>
            <a:ext cx="9144000" cy="504056"/>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1" i="0" u="none" strike="noStrike" kern="1200" cap="none" spc="0" normalizeH="0" baseline="0" noProof="0" dirty="0">
                <a:ln>
                  <a:noFill/>
                </a:ln>
                <a:solidFill>
                  <a:srgbClr val="1F497D"/>
                </a:solidFill>
                <a:effectLst/>
                <a:uLnTx/>
                <a:uFillTx/>
                <a:latin typeface="Calibri"/>
                <a:ea typeface="+mn-ea"/>
                <a:cs typeface="+mn-cs"/>
              </a:rPr>
              <a:t>Competența face diferența! Proiect selectat în cadrul Programului Operațional Capacitate Administrativă cofinanțat de Uniunea Europeană, din Fondul Social European</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000" b="0" i="0" u="none" strike="noStrike" kern="1200" cap="none" spc="0" normalizeH="0" baseline="0" noProof="0" dirty="0">
                <a:ln>
                  <a:noFill/>
                </a:ln>
                <a:solidFill>
                  <a:srgbClr val="1F497D"/>
                </a:solidFill>
                <a:effectLst/>
                <a:uLnTx/>
                <a:uFillTx/>
                <a:latin typeface="Calibri"/>
                <a:ea typeface="+mn-ea"/>
                <a:cs typeface="+mn-cs"/>
              </a:rPr>
              <a:t>Conținutul  acestui material nu reprezintă în mod obligatoriu poziția oficială a Uniunii Europene sau a Guvernului României</a:t>
            </a: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1F497D"/>
              </a:solidFill>
              <a:effectLst/>
              <a:uLnTx/>
              <a:uFillTx/>
              <a:latin typeface="Calibri"/>
              <a:ea typeface="+mn-ea"/>
              <a:cs typeface="+mn-cs"/>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8" name="Rectangle 7">
            <a:extLst>
              <a:ext uri="{FF2B5EF4-FFF2-40B4-BE49-F238E27FC236}">
                <a16:creationId xmlns="" xmlns:a16="http://schemas.microsoft.com/office/drawing/2014/main" id="{9C32D870-6F81-4C39-BC8D-59E8894AFEE1}"/>
              </a:ext>
            </a:extLst>
          </p:cNvPr>
          <p:cNvSpPr/>
          <p:nvPr/>
        </p:nvSpPr>
        <p:spPr>
          <a:xfrm>
            <a:off x="1781297" y="1323839"/>
            <a:ext cx="5581400" cy="58477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600" b="0" i="0" u="none" strike="noStrike" kern="1200" cap="none" spc="0" normalizeH="0" baseline="0" noProof="0" dirty="0">
                <a:ln>
                  <a:noFill/>
                </a:ln>
                <a:solidFill>
                  <a:prstClr val="black"/>
                </a:solidFill>
                <a:effectLst/>
                <a:uLnTx/>
                <a:uFillTx/>
                <a:latin typeface="Calibri"/>
                <a:ea typeface="+mn-ea"/>
                <a:cs typeface="+mn-cs"/>
              </a:rPr>
              <a:t>APLICAREA PRINCIPIILOR ORIZONTALE </a:t>
            </a:r>
            <a:r>
              <a:rPr kumimoji="0" lang="ro-RO" sz="1600" b="0" i="0" u="none" strike="noStrike" kern="1200" cap="none" spc="0" normalizeH="0" baseline="0" noProof="0" dirty="0" smtClean="0">
                <a:ln>
                  <a:noFill/>
                </a:ln>
                <a:solidFill>
                  <a:prstClr val="black"/>
                </a:solidFill>
                <a:effectLst/>
                <a:uLnTx/>
                <a:uFillTx/>
                <a:latin typeface="Calibri"/>
                <a:ea typeface="+mn-ea"/>
                <a:cs typeface="+mn-cs"/>
              </a:rPr>
              <a:t>ÎN </a:t>
            </a:r>
            <a:r>
              <a:rPr kumimoji="0" lang="ro-RO" sz="1600" b="0" i="0" u="none" strike="noStrike" kern="1200" cap="none" spc="0" normalizeH="0" baseline="0" noProof="0" dirty="0">
                <a:ln>
                  <a:noFill/>
                </a:ln>
                <a:solidFill>
                  <a:prstClr val="black"/>
                </a:solidFill>
                <a:effectLst/>
                <a:uLnTx/>
                <a:uFillTx/>
                <a:latin typeface="Calibri"/>
                <a:ea typeface="+mn-ea"/>
                <a:cs typeface="+mn-cs"/>
              </a:rPr>
              <a:t>CADRUL PROIECTULUI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ro-RO" sz="1600" b="1" i="0" u="none" strike="noStrike" kern="1200" cap="none" spc="0" normalizeH="0" baseline="0" noProof="0" dirty="0">
                <a:ln>
                  <a:noFill/>
                </a:ln>
                <a:solidFill>
                  <a:srgbClr val="002060"/>
                </a:solidFill>
                <a:effectLst/>
                <a:uLnTx/>
                <a:uFillTx/>
                <a:latin typeface="Calibri"/>
                <a:ea typeface="+mn-ea"/>
                <a:cs typeface="+mn-cs"/>
              </a:rPr>
              <a:t>DEZVOLTAREA </a:t>
            </a:r>
            <a:r>
              <a:rPr kumimoji="0" lang="ro-RO" sz="1600" b="1" i="0" u="none" strike="noStrike" kern="1200" cap="none" spc="0" normalizeH="0" baseline="0" noProof="0" dirty="0" smtClean="0">
                <a:ln>
                  <a:noFill/>
                </a:ln>
                <a:solidFill>
                  <a:srgbClr val="002060"/>
                </a:solidFill>
                <a:effectLst/>
                <a:uLnTx/>
                <a:uFillTx/>
                <a:latin typeface="Calibri"/>
                <a:ea typeface="+mn-ea"/>
                <a:cs typeface="+mn-cs"/>
              </a:rPr>
              <a:t>DURABILĂ</a:t>
            </a:r>
            <a:endParaRPr kumimoji="0" lang="ro-RO" sz="1600" b="1" i="0" u="none" strike="noStrike" kern="1200" cap="none" spc="0" normalizeH="0" baseline="0" noProof="0" dirty="0">
              <a:ln>
                <a:noFill/>
              </a:ln>
              <a:solidFill>
                <a:srgbClr val="002060"/>
              </a:solidFill>
              <a:effectLst/>
              <a:uLnTx/>
              <a:uFillTx/>
              <a:latin typeface="Calibri"/>
              <a:ea typeface="+mn-ea"/>
              <a:cs typeface="+mn-cs"/>
            </a:endParaRPr>
          </a:p>
        </p:txBody>
      </p:sp>
      <p:sp>
        <p:nvSpPr>
          <p:cNvPr id="3" name="Rectangle 2">
            <a:extLst>
              <a:ext uri="{FF2B5EF4-FFF2-40B4-BE49-F238E27FC236}">
                <a16:creationId xmlns="" xmlns:a16="http://schemas.microsoft.com/office/drawing/2014/main" id="{18AB4766-7121-4FD0-8BF9-DA8F1545C62D}"/>
              </a:ext>
            </a:extLst>
          </p:cNvPr>
          <p:cNvSpPr/>
          <p:nvPr/>
        </p:nvSpPr>
        <p:spPr>
          <a:xfrm>
            <a:off x="290672" y="2060848"/>
            <a:ext cx="8562651" cy="2308324"/>
          </a:xfrm>
          <a:prstGeom prst="rect">
            <a:avLst/>
          </a:prstGeom>
        </p:spPr>
        <p:txBody>
          <a:bodyPr wrap="square">
            <a:spAutoFit/>
          </a:bodyPr>
          <a:lstStyle/>
          <a:p>
            <a:pPr lvl="0" algn="just"/>
            <a:r>
              <a:rPr lang="ro-RO" noProof="1">
                <a:solidFill>
                  <a:prstClr val="black"/>
                </a:solidFill>
              </a:rPr>
              <a:t>Tematica dezvoltării durabile, vizează promovarea următoarelor obiective specifice, respectiv:</a:t>
            </a:r>
          </a:p>
          <a:p>
            <a:pPr marL="514350" lvl="0" indent="-285750" algn="just">
              <a:buFont typeface="Wingdings" panose="05000000000000000000" pitchFamily="2" charset="2"/>
              <a:buChar char="ü"/>
            </a:pPr>
            <a:r>
              <a:rPr lang="ro-RO" noProof="1" smtClean="0">
                <a:solidFill>
                  <a:prstClr val="black"/>
                </a:solidFill>
              </a:rPr>
              <a:t>protecția </a:t>
            </a:r>
            <a:r>
              <a:rPr lang="ro-RO" noProof="1">
                <a:solidFill>
                  <a:prstClr val="black"/>
                </a:solidFill>
              </a:rPr>
              <a:t>mediului (poluatorul </a:t>
            </a:r>
            <a:r>
              <a:rPr lang="ro-RO" noProof="1" smtClean="0">
                <a:solidFill>
                  <a:prstClr val="black"/>
                </a:solidFill>
              </a:rPr>
              <a:t>platește</a:t>
            </a:r>
            <a:r>
              <a:rPr lang="ro-RO" noProof="1">
                <a:solidFill>
                  <a:prstClr val="black"/>
                </a:solidFill>
              </a:rPr>
              <a:t>, </a:t>
            </a:r>
            <a:r>
              <a:rPr lang="ro-RO" noProof="1" smtClean="0">
                <a:solidFill>
                  <a:prstClr val="black"/>
                </a:solidFill>
              </a:rPr>
              <a:t>protecția biodiversității</a:t>
            </a:r>
            <a:r>
              <a:rPr lang="ro-RO" noProof="1">
                <a:solidFill>
                  <a:prstClr val="black"/>
                </a:solidFill>
              </a:rPr>
              <a:t>)</a:t>
            </a:r>
          </a:p>
          <a:p>
            <a:pPr marL="514350" lvl="0" indent="-285750" algn="just">
              <a:buFont typeface="Wingdings" panose="05000000000000000000" pitchFamily="2" charset="2"/>
              <a:buChar char="ü"/>
            </a:pPr>
            <a:r>
              <a:rPr lang="ro-RO" noProof="1">
                <a:solidFill>
                  <a:prstClr val="black"/>
                </a:solidFill>
              </a:rPr>
              <a:t>utilizarea eficientă a resurselor;</a:t>
            </a:r>
          </a:p>
          <a:p>
            <a:pPr marL="514350" lvl="0" indent="-285750" algn="just">
              <a:buFont typeface="Wingdings" panose="05000000000000000000" pitchFamily="2" charset="2"/>
              <a:buChar char="ü"/>
            </a:pPr>
            <a:r>
              <a:rPr lang="ro-RO" noProof="1">
                <a:solidFill>
                  <a:prstClr val="black"/>
                </a:solidFill>
              </a:rPr>
              <a:t>atenuarea și adaptarea la schimbările climatice;</a:t>
            </a:r>
          </a:p>
          <a:p>
            <a:pPr marL="514350" lvl="0" indent="-285750" algn="just">
              <a:buFont typeface="Wingdings" panose="05000000000000000000" pitchFamily="2" charset="2"/>
              <a:buChar char="ü"/>
            </a:pPr>
            <a:r>
              <a:rPr lang="ro-RO" noProof="1">
                <a:solidFill>
                  <a:prstClr val="black"/>
                </a:solidFill>
              </a:rPr>
              <a:t>conservare şi protejarea biodiversităţii; </a:t>
            </a:r>
          </a:p>
          <a:p>
            <a:pPr marL="514350" lvl="0" indent="-285750" algn="just">
              <a:buFont typeface="Wingdings" panose="05000000000000000000" pitchFamily="2" charset="2"/>
              <a:buChar char="ü"/>
            </a:pPr>
            <a:r>
              <a:rPr lang="ro-RO" noProof="1">
                <a:solidFill>
                  <a:prstClr val="black"/>
                </a:solidFill>
              </a:rPr>
              <a:t>dezvoltarea capacităţii de a rezista la producerea dezastrelor; </a:t>
            </a:r>
          </a:p>
          <a:p>
            <a:pPr marL="514350" lvl="0" indent="-285750" algn="just">
              <a:buFont typeface="Wingdings" panose="05000000000000000000" pitchFamily="2" charset="2"/>
              <a:buChar char="ü"/>
            </a:pPr>
            <a:r>
              <a:rPr lang="ro-RO" noProof="1">
                <a:solidFill>
                  <a:prstClr val="black"/>
                </a:solidFill>
              </a:rPr>
              <a:t>prevenirea și gestionarea riscurilor. </a:t>
            </a:r>
          </a:p>
        </p:txBody>
      </p:sp>
      <p:pic>
        <p:nvPicPr>
          <p:cNvPr id="1026" name="Picture 2" descr="Imagine similară">
            <a:extLst>
              <a:ext uri="{FF2B5EF4-FFF2-40B4-BE49-F238E27FC236}">
                <a16:creationId xmlns="" xmlns:a16="http://schemas.microsoft.com/office/drawing/2014/main" id="{226182B7-D033-4B5E-B301-C6F5FA193D3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7549" y="2779575"/>
            <a:ext cx="1848907" cy="1890549"/>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 xmlns:a16="http://schemas.microsoft.com/office/drawing/2014/main" id="{26466EBD-A28B-4645-966C-B304E30912D8}"/>
              </a:ext>
            </a:extLst>
          </p:cNvPr>
          <p:cNvSpPr/>
          <p:nvPr/>
        </p:nvSpPr>
        <p:spPr>
          <a:xfrm>
            <a:off x="323527" y="4811668"/>
            <a:ext cx="8529795" cy="1323439"/>
          </a:xfrm>
          <a:prstGeom prst="rect">
            <a:avLst/>
          </a:prstGeom>
          <a:solidFill>
            <a:schemeClr val="accent1">
              <a:lumMod val="20000"/>
              <a:lumOff val="80000"/>
            </a:schemeClr>
          </a:solidFill>
        </p:spPr>
        <p:txBody>
          <a:bodyPr wrap="square">
            <a:spAutoFit/>
          </a:bodyPr>
          <a:lstStyle/>
          <a:p>
            <a:pPr lvl="0" algn="just"/>
            <a:r>
              <a:rPr lang="ro-RO" sz="1600" i="1" noProof="1">
                <a:solidFill>
                  <a:prstClr val="black"/>
                </a:solidFill>
              </a:rPr>
              <a:t>Echipa de management </a:t>
            </a:r>
            <a:r>
              <a:rPr lang="ro-RO" sz="1600" i="1" noProof="1" smtClean="0">
                <a:solidFill>
                  <a:prstClr val="black"/>
                </a:solidFill>
              </a:rPr>
              <a:t>a respectat </a:t>
            </a:r>
            <a:r>
              <a:rPr lang="ro-RO" sz="1600" i="1" noProof="1" smtClean="0">
                <a:solidFill>
                  <a:prstClr val="black"/>
                </a:solidFill>
              </a:rPr>
              <a:t>regulamentul </a:t>
            </a:r>
            <a:r>
              <a:rPr lang="ro-RO" sz="1600" i="1" noProof="1">
                <a:solidFill>
                  <a:prstClr val="black"/>
                </a:solidFill>
              </a:rPr>
              <a:t>privind gestiunea deseurilor produse prin activitatile intreprinse, </a:t>
            </a:r>
            <a:r>
              <a:rPr lang="ro-RO" sz="1600" i="1" noProof="1" smtClean="0">
                <a:solidFill>
                  <a:prstClr val="black"/>
                </a:solidFill>
              </a:rPr>
              <a:t>a </a:t>
            </a:r>
            <a:r>
              <a:rPr lang="ro-RO" sz="1600" i="1" noProof="1" smtClean="0">
                <a:solidFill>
                  <a:prstClr val="black"/>
                </a:solidFill>
              </a:rPr>
              <a:t>utilizat </a:t>
            </a:r>
            <a:r>
              <a:rPr lang="ro-RO" sz="1600" i="1" noProof="1">
                <a:solidFill>
                  <a:prstClr val="black"/>
                </a:solidFill>
              </a:rPr>
              <a:t>echipamente care </a:t>
            </a:r>
            <a:r>
              <a:rPr lang="ro-RO" sz="1600" i="1" noProof="1" smtClean="0">
                <a:solidFill>
                  <a:prstClr val="black"/>
                </a:solidFill>
              </a:rPr>
              <a:t>necesită </a:t>
            </a:r>
            <a:r>
              <a:rPr lang="ro-RO" sz="1600" i="1" noProof="1">
                <a:solidFill>
                  <a:prstClr val="black"/>
                </a:solidFill>
              </a:rPr>
              <a:t>un consum redus de </a:t>
            </a:r>
            <a:r>
              <a:rPr lang="ro-RO" sz="1600" i="1" noProof="1" smtClean="0">
                <a:solidFill>
                  <a:prstClr val="black"/>
                </a:solidFill>
              </a:rPr>
              <a:t>energie, a </a:t>
            </a:r>
            <a:r>
              <a:rPr lang="ro-RO" sz="1600" i="1" noProof="1" smtClean="0">
                <a:solidFill>
                  <a:prstClr val="black"/>
                </a:solidFill>
              </a:rPr>
              <a:t>utilizat </a:t>
            </a:r>
            <a:r>
              <a:rPr lang="ro-RO" sz="1600" i="1" noProof="1" smtClean="0">
                <a:solidFill>
                  <a:prstClr val="black"/>
                </a:solidFill>
              </a:rPr>
              <a:t>hârtie </a:t>
            </a:r>
            <a:r>
              <a:rPr lang="ro-RO" sz="1600" i="1" noProof="1" smtClean="0">
                <a:solidFill>
                  <a:prstClr val="black"/>
                </a:solidFill>
              </a:rPr>
              <a:t>reciclată </a:t>
            </a:r>
            <a:r>
              <a:rPr lang="ro-RO" sz="1600" i="1" noProof="1">
                <a:solidFill>
                  <a:prstClr val="black"/>
                </a:solidFill>
              </a:rPr>
              <a:t>ș</a:t>
            </a:r>
            <a:r>
              <a:rPr lang="ro-RO" sz="1600" i="1" noProof="1" smtClean="0">
                <a:solidFill>
                  <a:prstClr val="black"/>
                </a:solidFill>
              </a:rPr>
              <a:t>i </a:t>
            </a:r>
            <a:r>
              <a:rPr lang="ro-RO" sz="1600" i="1" noProof="1">
                <a:solidFill>
                  <a:prstClr val="black"/>
                </a:solidFill>
              </a:rPr>
              <a:t>transmiterea mesajelor de interes prin </a:t>
            </a:r>
            <a:r>
              <a:rPr lang="ro-RO" sz="1600" i="1" noProof="1" smtClean="0">
                <a:solidFill>
                  <a:prstClr val="black"/>
                </a:solidFill>
              </a:rPr>
              <a:t>corespundența </a:t>
            </a:r>
            <a:r>
              <a:rPr lang="ro-RO" sz="1600" i="1" noProof="1">
                <a:solidFill>
                  <a:prstClr val="black"/>
                </a:solidFill>
              </a:rPr>
              <a:t>electronică, contribuind astfel la </a:t>
            </a:r>
            <a:r>
              <a:rPr lang="ro-RO" sz="1600" i="1" noProof="1">
                <a:solidFill>
                  <a:prstClr val="black"/>
                </a:solidFill>
              </a:rPr>
              <a:t>utilizarea </a:t>
            </a:r>
            <a:r>
              <a:rPr lang="ro-RO" sz="1600" i="1" noProof="1" smtClean="0">
                <a:solidFill>
                  <a:prstClr val="black"/>
                </a:solidFill>
              </a:rPr>
              <a:t>eficientă </a:t>
            </a:r>
            <a:r>
              <a:rPr lang="ro-RO" sz="1600" i="1" noProof="1">
                <a:solidFill>
                  <a:prstClr val="black"/>
                </a:solidFill>
              </a:rPr>
              <a:t>a </a:t>
            </a:r>
            <a:r>
              <a:rPr lang="ro-RO" sz="1600" i="1" noProof="1">
                <a:solidFill>
                  <a:prstClr val="black"/>
                </a:solidFill>
              </a:rPr>
              <a:t>resurselor </a:t>
            </a:r>
            <a:r>
              <a:rPr lang="ro-RO" sz="1600" i="1" noProof="1" smtClean="0">
                <a:solidFill>
                  <a:prstClr val="black"/>
                </a:solidFill>
              </a:rPr>
              <a:t>și protecția </a:t>
            </a:r>
            <a:r>
              <a:rPr lang="ro-RO" sz="1600" i="1" noProof="1">
                <a:solidFill>
                  <a:prstClr val="black"/>
                </a:solidFill>
              </a:rPr>
              <a:t>mediului </a:t>
            </a:r>
            <a:r>
              <a:rPr lang="ro-RO" sz="1600" i="1" noProof="1" smtClean="0">
                <a:solidFill>
                  <a:prstClr val="black"/>
                </a:solidFill>
              </a:rPr>
              <a:t>înconjurător. </a:t>
            </a:r>
            <a:r>
              <a:rPr lang="ro-RO" sz="1600" i="1" noProof="1">
                <a:solidFill>
                  <a:prstClr val="black"/>
                </a:solidFill>
              </a:rPr>
              <a:t>UAT Codlea </a:t>
            </a:r>
            <a:r>
              <a:rPr lang="ro-RO" sz="1600" i="1" noProof="1" smtClean="0">
                <a:solidFill>
                  <a:prstClr val="black"/>
                </a:solidFill>
              </a:rPr>
              <a:t>promovează </a:t>
            </a:r>
            <a:r>
              <a:rPr lang="ro-RO" sz="1600" i="1" noProof="1">
                <a:solidFill>
                  <a:prstClr val="black"/>
                </a:solidFill>
              </a:rPr>
              <a:t>un comportament </a:t>
            </a:r>
            <a:r>
              <a:rPr lang="ro-RO" sz="1600" i="1" noProof="1" smtClean="0">
                <a:solidFill>
                  <a:prstClr val="black"/>
                </a:solidFill>
              </a:rPr>
              <a:t>ce armonizează </a:t>
            </a:r>
            <a:r>
              <a:rPr lang="ro-RO" sz="1600" i="1" noProof="1">
                <a:solidFill>
                  <a:prstClr val="black"/>
                </a:solidFill>
              </a:rPr>
              <a:t>cu mediul, prin toate </a:t>
            </a:r>
            <a:r>
              <a:rPr lang="ro-RO" sz="1600" i="1" noProof="1" smtClean="0">
                <a:solidFill>
                  <a:prstClr val="black"/>
                </a:solidFill>
              </a:rPr>
              <a:t>activitățile </a:t>
            </a:r>
            <a:r>
              <a:rPr lang="ro-RO" sz="1600" i="1" noProof="1">
                <a:solidFill>
                  <a:prstClr val="black"/>
                </a:solidFill>
              </a:rPr>
              <a:t>intreprinse.</a:t>
            </a:r>
          </a:p>
        </p:txBody>
      </p:sp>
    </p:spTree>
    <p:extLst>
      <p:ext uri="{BB962C8B-B14F-4D97-AF65-F5344CB8AC3E}">
        <p14:creationId xmlns:p14="http://schemas.microsoft.com/office/powerpoint/2010/main" val="12914544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556792"/>
            <a:ext cx="7772400" cy="1470025"/>
          </a:xfrm>
        </p:spPr>
        <p:txBody>
          <a:bodyPr>
            <a:noAutofit/>
          </a:bodyPr>
          <a:lstStyle/>
          <a:p>
            <a:r>
              <a:rPr lang="ro-RO" sz="1800" dirty="0" smtClean="0">
                <a:solidFill>
                  <a:schemeClr val="tx2">
                    <a:lumMod val="75000"/>
                  </a:schemeClr>
                </a:solidFill>
                <a:latin typeface="Calibri" panose="020F0502020204030204" pitchFamily="34" charset="0"/>
              </a:rPr>
              <a:t>FINALITATEA PROIECTULUI – CERTIFICAREA MUNICIPIULUI CODLEA ÎN CONFORMITATE CU STANDARDUL INTERNAȚIONAL</a:t>
            </a:r>
            <a:br>
              <a:rPr lang="ro-RO" sz="1800" dirty="0" smtClean="0">
                <a:solidFill>
                  <a:schemeClr val="tx2">
                    <a:lumMod val="75000"/>
                  </a:schemeClr>
                </a:solidFill>
                <a:latin typeface="Calibri" panose="020F0502020204030204" pitchFamily="34" charset="0"/>
              </a:rPr>
            </a:br>
            <a:r>
              <a:rPr lang="ro-RO" sz="1800" dirty="0" smtClean="0">
                <a:solidFill>
                  <a:schemeClr val="tx2">
                    <a:lumMod val="75000"/>
                  </a:schemeClr>
                </a:solidFill>
                <a:latin typeface="Calibri" panose="020F0502020204030204" pitchFamily="34" charset="0"/>
              </a:rPr>
              <a:t> ISO 9001:2015 SISTEMUL DE MANAGEMENT AL CALITĂȚII</a:t>
            </a:r>
            <a:endParaRPr lang="en-US" sz="1800"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8" name="TextBox 7"/>
          <p:cNvSpPr txBox="1"/>
          <p:nvPr/>
        </p:nvSpPr>
        <p:spPr>
          <a:xfrm>
            <a:off x="1828996" y="5931984"/>
            <a:ext cx="5544616" cy="600164"/>
          </a:xfrm>
          <a:prstGeom prst="rect">
            <a:avLst/>
          </a:prstGeom>
          <a:noFill/>
        </p:spPr>
        <p:txBody>
          <a:bodyPr wrap="square" rtlCol="0">
            <a:spAutoFit/>
          </a:bodyPr>
          <a:lstStyle/>
          <a:p>
            <a:pPr algn="ctr">
              <a:defRPr/>
            </a:pPr>
            <a:r>
              <a:rPr lang="ro-RO" sz="1100" b="1" dirty="0" smtClean="0">
                <a:solidFill>
                  <a:srgbClr val="1F497D"/>
                </a:solidFill>
              </a:rPr>
              <a:t>Conferința de închidere Proiect</a:t>
            </a:r>
          </a:p>
          <a:p>
            <a:pPr algn="ctr">
              <a:defRPr/>
            </a:pPr>
            <a:r>
              <a:rPr lang="ro-RO" sz="1100" b="1" dirty="0" smtClean="0">
                <a:solidFill>
                  <a:srgbClr val="1F497D"/>
                </a:solidFill>
              </a:rPr>
              <a:t>Codlea</a:t>
            </a:r>
            <a:r>
              <a:rPr lang="en-US" sz="1100" dirty="0">
                <a:solidFill>
                  <a:srgbClr val="1F497D"/>
                </a:solidFill>
              </a:rPr>
              <a:t> 2019, </a:t>
            </a:r>
            <a:endParaRPr lang="ro-RO" sz="1100" b="1" dirty="0" smtClean="0">
              <a:solidFill>
                <a:srgbClr val="1F497D"/>
              </a:solidFill>
            </a:endParaRPr>
          </a:p>
          <a:p>
            <a:pPr algn="ctr">
              <a:defRPr/>
            </a:pPr>
            <a:r>
              <a:rPr lang="ro-RO" sz="1100" b="1" dirty="0">
                <a:solidFill>
                  <a:srgbClr val="1F497D"/>
                </a:solidFill>
              </a:rPr>
              <a:t>Competența face diferența!</a:t>
            </a:r>
            <a:endParaRPr lang="en-US" sz="1100" b="1" dirty="0">
              <a:solidFill>
                <a:srgbClr val="1F497D"/>
              </a:solidFill>
            </a:endParaRPr>
          </a:p>
        </p:txBody>
      </p:sp>
      <p:pic>
        <p:nvPicPr>
          <p:cNvPr id="2050" name="Picture 2" descr="Imagini pentru codlea sigl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44054" y="3068959"/>
            <a:ext cx="1714500" cy="2533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790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pPr algn="l"/>
            <a:r>
              <a:rPr lang="ro-RO" sz="2400" b="1" dirty="0" smtClean="0"/>
              <a:t/>
            </a:r>
            <a:br>
              <a:rPr lang="ro-RO" sz="2400" b="1" dirty="0" smtClean="0"/>
            </a:br>
            <a:r>
              <a:rPr lang="ro-RO" sz="2400" b="1" dirty="0"/>
              <a:t/>
            </a:r>
            <a:br>
              <a:rPr lang="ro-RO" sz="2400" b="1" dirty="0"/>
            </a:br>
            <a:r>
              <a:rPr lang="ro-RO" sz="2400" b="1" dirty="0" smtClean="0"/>
              <a:t>	2</a:t>
            </a:r>
            <a:r>
              <a:rPr lang="ro-RO" sz="2400" b="1" dirty="0"/>
              <a:t>. Valoarea totală a proiectului este de 387,857.00 lei, </a:t>
            </a:r>
            <a:r>
              <a:rPr lang="ro-RO" sz="2400" dirty="0"/>
              <a:t>din care: </a:t>
            </a:r>
            <a:r>
              <a:rPr lang="ro-RO" sz="2400" b="1" i="1" dirty="0"/>
              <a:t>380,099.86 lei cheltuieli totale nerambursabile ( 98%) și 7,757.14 lei cofinanțarea eligibilă a beneficiarului ( 2%).</a:t>
            </a:r>
            <a:r>
              <a:rPr lang="ro-RO" sz="2400" dirty="0"/>
              <a:t/>
            </a:r>
            <a:br>
              <a:rPr lang="ro-RO" sz="2400" dirty="0"/>
            </a:br>
            <a:r>
              <a:rPr lang="en-US" sz="2400" dirty="0"/>
              <a:t> </a:t>
            </a:r>
            <a:r>
              <a:rPr lang="ro-RO" sz="2400" dirty="0"/>
              <a:t/>
            </a:r>
            <a:br>
              <a:rPr lang="ro-RO" sz="2400" dirty="0"/>
            </a:br>
            <a:r>
              <a:rPr lang="ro-RO" sz="2400" dirty="0" smtClean="0"/>
              <a:t>	</a:t>
            </a:r>
            <a:r>
              <a:rPr lang="en-US" sz="2400" b="1" dirty="0" smtClean="0"/>
              <a:t>3</a:t>
            </a:r>
            <a:r>
              <a:rPr lang="en-US" sz="2400" b="1" dirty="0"/>
              <a:t>. </a:t>
            </a:r>
            <a:r>
              <a:rPr lang="ro-RO" sz="2400" b="1" dirty="0"/>
              <a:t>Perioada de implementare a proiectului</a:t>
            </a:r>
            <a:r>
              <a:rPr lang="ro-RO" sz="2400" dirty="0"/>
              <a:t> </a:t>
            </a:r>
            <a:r>
              <a:rPr lang="ro-RO" sz="2400" b="1" dirty="0" smtClean="0"/>
              <a:t>17.07.2018 </a:t>
            </a:r>
            <a:r>
              <a:rPr lang="ro-RO" sz="2400" b="1" dirty="0"/>
              <a:t>– 16.11.2019</a:t>
            </a:r>
            <a:r>
              <a:rPr lang="ro-RO" sz="2400" dirty="0"/>
              <a:t>, respectiv 16 luni.</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2051720" y="5889574"/>
            <a:ext cx="5544616" cy="600164"/>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a:t>
            </a:r>
            <a:r>
              <a:rPr lang="en-US" sz="1100" i="1" dirty="0" smtClean="0">
                <a:solidFill>
                  <a:srgbClr val="1F497D"/>
                </a:solidFill>
              </a:rPr>
              <a:t> </a:t>
            </a:r>
            <a:r>
              <a:rPr lang="ro-RO" sz="1100" i="1" dirty="0">
                <a:solidFill>
                  <a:srgbClr val="1F497D"/>
                </a:solidFill>
              </a:rPr>
              <a:t>de </a:t>
            </a:r>
            <a:r>
              <a:rPr lang="ro-RO" sz="1100" i="1" dirty="0" smtClean="0">
                <a:solidFill>
                  <a:srgbClr val="1F497D"/>
                </a:solidFill>
              </a:rPr>
              <a:t>închidere</a:t>
            </a:r>
            <a:r>
              <a:rPr lang="ro-RO" sz="1100" i="1" dirty="0" smtClean="0">
                <a:solidFill>
                  <a:srgbClr val="1F497D"/>
                </a:solidFill>
              </a:rPr>
              <a:t> </a:t>
            </a:r>
            <a:r>
              <a:rPr lang="ro-RO" sz="1100" i="1" dirty="0">
                <a:solidFill>
                  <a:srgbClr val="1F497D"/>
                </a:solidFill>
              </a:rPr>
              <a:t>P</a:t>
            </a:r>
            <a:r>
              <a:rPr lang="en-US" sz="1100" i="1" dirty="0" err="1">
                <a:solidFill>
                  <a:srgbClr val="1F497D"/>
                </a:solidFill>
              </a:rPr>
              <a:t>roiect</a:t>
            </a:r>
            <a:r>
              <a:rPr lang="ro-RO" sz="1100" i="1" dirty="0" smtClean="0">
                <a:solidFill>
                  <a:srgbClr val="1F497D"/>
                </a:solidFill>
              </a:rPr>
              <a:t>, </a:t>
            </a:r>
          </a:p>
          <a:p>
            <a:pPr algn="ctr">
              <a:defRPr/>
            </a:pPr>
            <a:r>
              <a:rPr lang="ro-RO" sz="1100" i="1" dirty="0" smtClean="0">
                <a:solidFill>
                  <a:srgbClr val="1F497D"/>
                </a:solidFill>
              </a:rPr>
              <a:t>Codlea 2019</a:t>
            </a:r>
          </a:p>
          <a:p>
            <a:pPr algn="ctr">
              <a:defRPr/>
            </a:pPr>
            <a:r>
              <a:rPr lang="ro-RO" sz="1100" b="1" dirty="0">
                <a:solidFill>
                  <a:srgbClr val="1F497D"/>
                </a:solidFill>
              </a:rPr>
              <a:t>Competența face diferența!</a:t>
            </a:r>
            <a:endParaRPr lang="en-US" sz="1100" i="1" dirty="0">
              <a:solidFill>
                <a:srgbClr val="1F497D"/>
              </a:solidFill>
            </a:endParaRPr>
          </a:p>
        </p:txBody>
      </p:sp>
    </p:spTree>
    <p:extLst>
      <p:ext uri="{BB962C8B-B14F-4D97-AF65-F5344CB8AC3E}">
        <p14:creationId xmlns:p14="http://schemas.microsoft.com/office/powerpoint/2010/main" val="992201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4</a:t>
            </a:r>
            <a:r>
              <a:rPr lang="ro-RO" sz="2400" b="1" dirty="0"/>
              <a:t>. Grupul țintă eligibil din cadrul prezentului proiect este de  55 persoane și este format din:</a:t>
            </a:r>
            <a:r>
              <a:rPr lang="ro-RO" sz="2400" dirty="0"/>
              <a:t/>
            </a:r>
            <a:br>
              <a:rPr lang="ro-RO" sz="2400" dirty="0"/>
            </a:br>
            <a:r>
              <a:rPr lang="ro-RO" sz="2400" dirty="0"/>
              <a:t>- 33 persoane/personal din unitatea administrativ teritorială la nivel local al Municipiului Codlea care sunt </a:t>
            </a:r>
            <a:r>
              <a:rPr lang="ro-RO" sz="2400" dirty="0" smtClean="0"/>
              <a:t>cu funcții de </a:t>
            </a:r>
            <a:r>
              <a:rPr lang="ro-RO" sz="2400" dirty="0" smtClean="0"/>
              <a:t>conducere și </a:t>
            </a:r>
            <a:r>
              <a:rPr lang="ro-RO" sz="2400" dirty="0" smtClean="0"/>
              <a:t>execuţie</a:t>
            </a:r>
            <a:r>
              <a:rPr lang="ro-RO" sz="2400" dirty="0"/>
              <a:t>;</a:t>
            </a:r>
            <a:br>
              <a:rPr lang="ro-RO" sz="2400" dirty="0"/>
            </a:br>
            <a:r>
              <a:rPr lang="ro-RO" sz="2400" dirty="0"/>
              <a:t>- 22 aleşi locali din unitatea administrativ teritoriala la nivel local al Municipiului Codlea, din care: 2 demnitari (1 primar, 1 viceprimar), 1 secretar, 19 consilieri.</a:t>
            </a:r>
            <a:br>
              <a:rPr lang="ro-RO" sz="2400" dirty="0"/>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 de închidere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210105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en-US" sz="2400" b="1" dirty="0" smtClean="0">
                <a:solidFill>
                  <a:srgbClr val="FF0000"/>
                </a:solidFill>
              </a:rPr>
              <a:t>5</a:t>
            </a:r>
            <a:r>
              <a:rPr lang="en-US" sz="2400" b="1" dirty="0">
                <a:solidFill>
                  <a:srgbClr val="FF0000"/>
                </a:solidFill>
              </a:rPr>
              <a:t>. JUSTIFICAREA </a:t>
            </a:r>
            <a:r>
              <a:rPr lang="en-US" sz="2400" b="1" dirty="0" smtClean="0">
                <a:solidFill>
                  <a:srgbClr val="FF0000"/>
                </a:solidFill>
              </a:rPr>
              <a:t>IMPLEMENT</a:t>
            </a:r>
            <a:r>
              <a:rPr lang="ro-RO" sz="2400" b="1" dirty="0">
                <a:solidFill>
                  <a:srgbClr val="FF0000"/>
                </a:solidFill>
              </a:rPr>
              <a:t>Ă</a:t>
            </a:r>
            <a:r>
              <a:rPr lang="en-US" sz="2400" b="1" dirty="0" smtClean="0">
                <a:solidFill>
                  <a:srgbClr val="FF0000"/>
                </a:solidFill>
              </a:rPr>
              <a:t>RII PROIECTULUI</a:t>
            </a:r>
            <a:r>
              <a:rPr lang="ro-RO" sz="2400" b="1" dirty="0" smtClean="0">
                <a:solidFill>
                  <a:srgbClr val="FF0000"/>
                </a:solidFill>
              </a:rPr>
              <a:t/>
            </a:r>
            <a:br>
              <a:rPr lang="ro-RO" sz="2400" b="1" dirty="0" smtClean="0">
                <a:solidFill>
                  <a:srgbClr val="FF0000"/>
                </a:solidFill>
              </a:rPr>
            </a:br>
            <a:r>
              <a:rPr lang="ro-RO" sz="2400" dirty="0">
                <a:solidFill>
                  <a:srgbClr val="FF0000"/>
                </a:solidFill>
              </a:rPr>
              <a:t/>
            </a:r>
            <a:br>
              <a:rPr lang="ro-RO" sz="2400" dirty="0">
                <a:solidFill>
                  <a:srgbClr val="FF0000"/>
                </a:solidFill>
              </a:rPr>
            </a:br>
            <a:r>
              <a:rPr lang="ro-RO" sz="2400" dirty="0" smtClean="0">
                <a:solidFill>
                  <a:srgbClr val="FF0000"/>
                </a:solidFill>
              </a:rPr>
              <a:t>	Proiectul </a:t>
            </a:r>
            <a:r>
              <a:rPr lang="ro-RO" sz="2400" dirty="0">
                <a:solidFill>
                  <a:srgbClr val="FF0000"/>
                </a:solidFill>
              </a:rPr>
              <a:t>satisface nevoile curente ale aparatului de specialitate al Primarului Municipiului Codlea în ceea ce privește implementarea măsurilor obligatorii în conformitate cu Strategia pentru consolidarea administației publice 2014-2020 și cu Planul de acțiuni pentru implementarea etapizată a managementului calității în autorități și instituții publice 2016-2020.</a:t>
            </a:r>
            <a:br>
              <a:rPr lang="ro-RO" sz="2400" dirty="0">
                <a:solidFill>
                  <a:srgbClr val="FF0000"/>
                </a:solidFill>
              </a:rPr>
            </a:br>
            <a:r>
              <a:rPr lang="ro-RO" sz="2400" dirty="0"/>
              <a:t/>
            </a:r>
            <a:br>
              <a:rPr lang="ro-RO" sz="2400" dirty="0"/>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 </a:t>
            </a:r>
            <a:r>
              <a:rPr lang="ro-RO" sz="1000" b="1" dirty="0">
                <a:solidFill>
                  <a:srgbClr val="1F497D"/>
                </a:solidFill>
              </a:rPr>
              <a:t>Proiect 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 de închidere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478007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solidFill>
                  <a:schemeClr val="tx2">
                    <a:lumMod val="60000"/>
                    <a:lumOff val="40000"/>
                  </a:schemeClr>
                </a:solidFill>
              </a:rPr>
              <a:t>6. Obiectivul general al proiectului: </a:t>
            </a:r>
            <a:r>
              <a:rPr lang="ro-RO" sz="2400" b="1" dirty="0" smtClean="0">
                <a:solidFill>
                  <a:schemeClr val="tx2">
                    <a:lumMod val="60000"/>
                    <a:lumOff val="40000"/>
                  </a:schemeClr>
                </a:solidFill>
              </a:rPr>
              <a:t/>
            </a:r>
            <a:br>
              <a:rPr lang="ro-RO" sz="2400" b="1" dirty="0" smtClean="0">
                <a:solidFill>
                  <a:schemeClr val="tx2">
                    <a:lumMod val="60000"/>
                    <a:lumOff val="40000"/>
                  </a:schemeClr>
                </a:solidFill>
              </a:rPr>
            </a:br>
            <a:r>
              <a:rPr lang="ro-RO" sz="2400" dirty="0">
                <a:solidFill>
                  <a:schemeClr val="tx2">
                    <a:lumMod val="60000"/>
                    <a:lumOff val="40000"/>
                  </a:schemeClr>
                </a:solidFill>
              </a:rPr>
              <a:t/>
            </a:r>
            <a:br>
              <a:rPr lang="ro-RO" sz="2400" dirty="0">
                <a:solidFill>
                  <a:schemeClr val="tx2">
                    <a:lumMod val="60000"/>
                    <a:lumOff val="40000"/>
                  </a:schemeClr>
                </a:solidFill>
              </a:rPr>
            </a:br>
            <a:r>
              <a:rPr lang="ro-RO" sz="2400" b="1">
                <a:solidFill>
                  <a:schemeClr val="tx2">
                    <a:lumMod val="60000"/>
                    <a:lumOff val="40000"/>
                  </a:schemeClr>
                </a:solidFill>
              </a:rPr>
              <a:t>Introducerea </a:t>
            </a:r>
            <a:r>
              <a:rPr lang="ro-RO" sz="2400" b="1" smtClean="0">
                <a:solidFill>
                  <a:schemeClr val="tx2">
                    <a:lumMod val="60000"/>
                    <a:lumOff val="40000"/>
                  </a:schemeClr>
                </a:solidFill>
              </a:rPr>
              <a:t>și </a:t>
            </a:r>
            <a:r>
              <a:rPr lang="ro-RO" sz="2400" b="1">
                <a:solidFill>
                  <a:schemeClr val="tx2">
                    <a:lumMod val="60000"/>
                    <a:lumOff val="40000"/>
                  </a:schemeClr>
                </a:solidFill>
              </a:rPr>
              <a:t>implementarea </a:t>
            </a:r>
            <a:r>
              <a:rPr lang="ro-RO" sz="2400" b="1" smtClean="0">
                <a:solidFill>
                  <a:schemeClr val="tx2">
                    <a:lumMod val="60000"/>
                    <a:lumOff val="40000"/>
                  </a:schemeClr>
                </a:solidFill>
              </a:rPr>
              <a:t>unitară </a:t>
            </a:r>
            <a:r>
              <a:rPr lang="ro-RO" sz="2400" b="1" dirty="0">
                <a:solidFill>
                  <a:schemeClr val="tx2">
                    <a:lumMod val="60000"/>
                    <a:lumOff val="40000"/>
                  </a:schemeClr>
                </a:solidFill>
              </a:rPr>
              <a:t>a instrumentului specific ISO </a:t>
            </a:r>
            <a:r>
              <a:rPr lang="ro-RO" sz="2400" b="1" dirty="0" smtClean="0">
                <a:solidFill>
                  <a:schemeClr val="tx2">
                    <a:lumMod val="60000"/>
                    <a:lumOff val="40000"/>
                  </a:schemeClr>
                </a:solidFill>
              </a:rPr>
              <a:t>9001:2015</a:t>
            </a:r>
            <a:r>
              <a:rPr lang="ro-RO" sz="2400" b="1" smtClean="0">
                <a:solidFill>
                  <a:schemeClr val="tx2">
                    <a:lumMod val="60000"/>
                    <a:lumOff val="40000"/>
                  </a:schemeClr>
                </a:solidFill>
              </a:rPr>
              <a:t>, </a:t>
            </a:r>
            <a:r>
              <a:rPr lang="ro-RO" sz="2400" b="1" dirty="0">
                <a:solidFill>
                  <a:schemeClr val="tx2">
                    <a:lumMod val="60000"/>
                    <a:lumOff val="40000"/>
                  </a:schemeClr>
                </a:solidFill>
              </a:rPr>
              <a:t>î</a:t>
            </a:r>
            <a:r>
              <a:rPr lang="ro-RO" sz="2400" b="1" smtClean="0">
                <a:solidFill>
                  <a:schemeClr val="tx2">
                    <a:lumMod val="60000"/>
                    <a:lumOff val="40000"/>
                  </a:schemeClr>
                </a:solidFill>
              </a:rPr>
              <a:t>n </a:t>
            </a:r>
            <a:r>
              <a:rPr lang="ro-RO" sz="2400" b="1">
                <a:solidFill>
                  <a:schemeClr val="tx2">
                    <a:lumMod val="60000"/>
                    <a:lumOff val="40000"/>
                  </a:schemeClr>
                </a:solidFill>
              </a:rPr>
              <a:t>vederea </a:t>
            </a:r>
            <a:r>
              <a:rPr lang="ro-RO" sz="2400" b="1" smtClean="0">
                <a:solidFill>
                  <a:schemeClr val="tx2">
                    <a:lumMod val="60000"/>
                    <a:lumOff val="40000"/>
                  </a:schemeClr>
                </a:solidFill>
              </a:rPr>
              <a:t>dezvoltării </a:t>
            </a:r>
            <a:r>
              <a:rPr lang="ro-RO" sz="2400" b="1" dirty="0">
                <a:solidFill>
                  <a:schemeClr val="tx2">
                    <a:lumMod val="60000"/>
                    <a:lumOff val="40000"/>
                  </a:schemeClr>
                </a:solidFill>
              </a:rPr>
              <a:t>unui sistem optim, </a:t>
            </a:r>
            <a:r>
              <a:rPr lang="ro-RO" sz="2400" b="1">
                <a:solidFill>
                  <a:schemeClr val="tx2">
                    <a:lumMod val="60000"/>
                    <a:lumOff val="40000"/>
                  </a:schemeClr>
                </a:solidFill>
              </a:rPr>
              <a:t>unitar </a:t>
            </a:r>
            <a:r>
              <a:rPr lang="ro-RO" sz="2400" b="1" smtClean="0">
                <a:solidFill>
                  <a:schemeClr val="tx2">
                    <a:lumMod val="60000"/>
                    <a:lumOff val="40000"/>
                  </a:schemeClr>
                </a:solidFill>
              </a:rPr>
              <a:t>și </a:t>
            </a:r>
            <a:r>
              <a:rPr lang="ro-RO" sz="2400" b="1" dirty="0">
                <a:solidFill>
                  <a:schemeClr val="tx2">
                    <a:lumMod val="60000"/>
                    <a:lumOff val="40000"/>
                  </a:schemeClr>
                </a:solidFill>
              </a:rPr>
              <a:t>performant de management </a:t>
            </a:r>
            <a:r>
              <a:rPr lang="ro-RO" sz="2400" b="1">
                <a:solidFill>
                  <a:schemeClr val="tx2">
                    <a:lumMod val="60000"/>
                    <a:lumOff val="40000"/>
                  </a:schemeClr>
                </a:solidFill>
              </a:rPr>
              <a:t>al </a:t>
            </a:r>
            <a:r>
              <a:rPr lang="ro-RO" sz="2400" b="1" smtClean="0">
                <a:solidFill>
                  <a:schemeClr val="tx2">
                    <a:lumMod val="60000"/>
                    <a:lumOff val="40000"/>
                  </a:schemeClr>
                </a:solidFill>
              </a:rPr>
              <a:t>calității și </a:t>
            </a:r>
            <a:r>
              <a:rPr lang="ro-RO" sz="2400" b="1">
                <a:solidFill>
                  <a:schemeClr val="tx2">
                    <a:lumMod val="60000"/>
                    <a:lumOff val="40000"/>
                  </a:schemeClr>
                </a:solidFill>
              </a:rPr>
              <a:t>al </a:t>
            </a:r>
            <a:r>
              <a:rPr lang="ro-RO" sz="2400" b="1" smtClean="0">
                <a:solidFill>
                  <a:schemeClr val="tx2">
                    <a:lumMod val="60000"/>
                    <a:lumOff val="40000"/>
                  </a:schemeClr>
                </a:solidFill>
              </a:rPr>
              <a:t>performanței</a:t>
            </a:r>
            <a:r>
              <a:rPr lang="ro-RO" sz="2400" b="1">
                <a:solidFill>
                  <a:schemeClr val="tx2">
                    <a:lumMod val="60000"/>
                    <a:lumOff val="40000"/>
                  </a:schemeClr>
                </a:solidFill>
              </a:rPr>
              <a:t>, </a:t>
            </a:r>
            <a:r>
              <a:rPr lang="ro-RO" sz="2400" b="1" smtClean="0">
                <a:solidFill>
                  <a:schemeClr val="tx2">
                    <a:lumMod val="60000"/>
                    <a:lumOff val="40000"/>
                  </a:schemeClr>
                </a:solidFill>
              </a:rPr>
              <a:t>în </a:t>
            </a:r>
            <a:r>
              <a:rPr lang="ro-RO" sz="2400" b="1">
                <a:solidFill>
                  <a:schemeClr val="tx2">
                    <a:lumMod val="60000"/>
                    <a:lumOff val="40000"/>
                  </a:schemeClr>
                </a:solidFill>
              </a:rPr>
              <a:t>cadrul </a:t>
            </a:r>
            <a:r>
              <a:rPr lang="ro-RO" sz="2400" b="1" smtClean="0">
                <a:solidFill>
                  <a:schemeClr val="tx2">
                    <a:lumMod val="60000"/>
                    <a:lumOff val="40000"/>
                  </a:schemeClr>
                </a:solidFill>
              </a:rPr>
              <a:t>administrației </a:t>
            </a:r>
            <a:r>
              <a:rPr lang="ro-RO" sz="2400" b="1" dirty="0">
                <a:solidFill>
                  <a:schemeClr val="tx2">
                    <a:lumMod val="60000"/>
                    <a:lumOff val="40000"/>
                  </a:schemeClr>
                </a:solidFill>
              </a:rPr>
              <a:t>publice locale a Municipiului Codlea.</a:t>
            </a: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 de închidere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smtClean="0">
                <a:solidFill>
                  <a:srgbClr val="1F497D"/>
                </a:solidFill>
              </a:rPr>
              <a:t> </a:t>
            </a:r>
            <a:r>
              <a:rPr lang="en-US" sz="1100" dirty="0">
                <a:solidFill>
                  <a:srgbClr val="1F497D"/>
                </a:solidFill>
              </a:rPr>
              <a:t>2019, </a:t>
            </a:r>
            <a:endParaRPr lang="ro-RO" sz="1100" dirty="0" smtClean="0">
              <a:solidFill>
                <a:srgbClr val="1F497D"/>
              </a:solidFill>
            </a:endParaRPr>
          </a:p>
          <a:p>
            <a:pPr algn="ctr">
              <a:defRPr/>
            </a:pPr>
            <a:r>
              <a:rPr lang="ro-RO" sz="1100" b="1" dirty="0" smtClean="0">
                <a:solidFill>
                  <a:srgbClr val="1F497D"/>
                </a:solidFill>
              </a:rPr>
              <a:t>Competența </a:t>
            </a:r>
            <a:r>
              <a:rPr lang="ro-RO" sz="1100" b="1" dirty="0">
                <a:solidFill>
                  <a:srgbClr val="1F497D"/>
                </a:solidFill>
              </a:rPr>
              <a:t>face diferența!</a:t>
            </a:r>
            <a:endParaRPr lang="en-US" sz="1100" dirty="0">
              <a:solidFill>
                <a:srgbClr val="1F497D"/>
              </a:solidFill>
            </a:endParaRPr>
          </a:p>
        </p:txBody>
      </p:sp>
    </p:spTree>
    <p:extLst>
      <p:ext uri="{BB962C8B-B14F-4D97-AF65-F5344CB8AC3E}">
        <p14:creationId xmlns:p14="http://schemas.microsoft.com/office/powerpoint/2010/main" val="379392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solidFill>
                  <a:srgbClr val="00B050"/>
                </a:solidFill>
              </a:rPr>
              <a:t>7. Obiectivele specifice ale </a:t>
            </a:r>
            <a:r>
              <a:rPr lang="ro-RO" sz="2400" b="1" dirty="0" smtClean="0">
                <a:solidFill>
                  <a:srgbClr val="00B050"/>
                </a:solidFill>
              </a:rPr>
              <a:t>proiectului</a:t>
            </a:r>
            <a:br>
              <a:rPr lang="ro-RO" sz="2400" b="1" dirty="0" smtClean="0">
                <a:solidFill>
                  <a:srgbClr val="00B050"/>
                </a:solidFill>
              </a:rPr>
            </a:br>
            <a:r>
              <a:rPr lang="ro-RO" sz="2400" dirty="0">
                <a:solidFill>
                  <a:srgbClr val="00B050"/>
                </a:solidFill>
              </a:rPr>
              <a:t/>
            </a:r>
            <a:br>
              <a:rPr lang="ro-RO" sz="2400" dirty="0">
                <a:solidFill>
                  <a:srgbClr val="00B050"/>
                </a:solidFill>
              </a:rPr>
            </a:br>
            <a:r>
              <a:rPr lang="ro-RO" sz="2400" dirty="0" smtClean="0">
                <a:solidFill>
                  <a:srgbClr val="00B050"/>
                </a:solidFill>
              </a:rPr>
              <a:t>	7.1</a:t>
            </a:r>
            <a:r>
              <a:rPr lang="ro-RO" sz="2400" dirty="0">
                <a:solidFill>
                  <a:srgbClr val="00B050"/>
                </a:solidFill>
              </a:rPr>
              <a:t>. </a:t>
            </a:r>
            <a:r>
              <a:rPr lang="ro-RO" sz="2400" dirty="0" smtClean="0">
                <a:solidFill>
                  <a:srgbClr val="00B050"/>
                </a:solidFill>
              </a:rPr>
              <a:t>Susținerea dezvoltării și elaborării </a:t>
            </a:r>
            <a:r>
              <a:rPr lang="ro-RO" sz="2400" dirty="0">
                <a:solidFill>
                  <a:srgbClr val="00B050"/>
                </a:solidFill>
              </a:rPr>
              <a:t>angajamentului de management privind </a:t>
            </a:r>
            <a:r>
              <a:rPr lang="ro-RO" sz="2400" dirty="0" smtClean="0">
                <a:solidFill>
                  <a:srgbClr val="00B050"/>
                </a:solidFill>
              </a:rPr>
              <a:t>înființarea și </a:t>
            </a:r>
            <a:r>
              <a:rPr lang="ro-RO" sz="2400" dirty="0">
                <a:solidFill>
                  <a:srgbClr val="00B050"/>
                </a:solidFill>
              </a:rPr>
              <a:t>punerea </a:t>
            </a:r>
            <a:r>
              <a:rPr lang="ro-RO" sz="2400" dirty="0" smtClean="0">
                <a:solidFill>
                  <a:srgbClr val="00B050"/>
                </a:solidFill>
              </a:rPr>
              <a:t>în </a:t>
            </a:r>
            <a:r>
              <a:rPr lang="ro-RO" sz="2400" dirty="0">
                <a:solidFill>
                  <a:srgbClr val="00B050"/>
                </a:solidFill>
              </a:rPr>
              <a:t>aplicare a sistemului de management al </a:t>
            </a:r>
            <a:r>
              <a:rPr lang="ro-RO" sz="2400" dirty="0" smtClean="0">
                <a:solidFill>
                  <a:srgbClr val="00B050"/>
                </a:solidFill>
              </a:rPr>
              <a:t>calității </a:t>
            </a:r>
            <a:r>
              <a:rPr lang="ro-RO" sz="2400" dirty="0">
                <a:solidFill>
                  <a:srgbClr val="00B050"/>
                </a:solidFill>
              </a:rPr>
              <a:t>(SMC), prin derularea unui program de </a:t>
            </a:r>
            <a:r>
              <a:rPr lang="ro-RO" sz="2400" dirty="0" smtClean="0">
                <a:solidFill>
                  <a:srgbClr val="00B050"/>
                </a:solidFill>
              </a:rPr>
              <a:t>conștientizare </a:t>
            </a:r>
            <a:r>
              <a:rPr lang="ro-RO" sz="2400" dirty="0">
                <a:solidFill>
                  <a:srgbClr val="00B050"/>
                </a:solidFill>
              </a:rPr>
              <a:t>privind SMC la nivelul </a:t>
            </a:r>
            <a:r>
              <a:rPr lang="ro-RO" sz="2400" dirty="0" smtClean="0">
                <a:solidFill>
                  <a:srgbClr val="00B050"/>
                </a:solidFill>
              </a:rPr>
              <a:t>angajaților instituției și </a:t>
            </a:r>
            <a:r>
              <a:rPr lang="ro-RO" sz="2400" dirty="0">
                <a:solidFill>
                  <a:srgbClr val="00B050"/>
                </a:solidFill>
              </a:rPr>
              <a:t>prin elaborarea politicii de calitate</a:t>
            </a:r>
            <a:r>
              <a:rPr lang="ro-RO" sz="2400" dirty="0" smtClean="0">
                <a:solidFill>
                  <a:srgbClr val="00B050"/>
                </a:solidFill>
              </a:rPr>
              <a:t>.</a:t>
            </a:r>
            <a:br>
              <a:rPr lang="ro-RO" sz="2400" dirty="0" smtClean="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Pentru realizarea Obs.1) s-a avut în vedere activitatea A3. </a:t>
            </a:r>
            <a:br>
              <a:rPr lang="ro-RO" sz="2400" dirty="0">
                <a:solidFill>
                  <a:srgbClr val="00B050"/>
                </a:solidFill>
              </a:rPr>
            </a:br>
            <a:r>
              <a:rPr lang="ro-RO" sz="2400" dirty="0" smtClean="0"/>
              <a:t>. </a:t>
            </a:r>
            <a:r>
              <a:rPr lang="ro-RO" sz="2400" dirty="0"/>
              <a:t/>
            </a:r>
            <a:br>
              <a:rPr lang="ro-RO" sz="2400" dirty="0"/>
            </a:b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 de închidere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ro-RO" sz="1100" dirty="0" smtClean="0">
                <a:solidFill>
                  <a:srgbClr val="1F497D"/>
                </a:solidFill>
              </a:rPr>
              <a:t>Codlea</a:t>
            </a:r>
            <a:r>
              <a:rPr lang="en-US" sz="1100" dirty="0">
                <a:solidFill>
                  <a:srgbClr val="1F497D"/>
                </a:solidFill>
              </a:rPr>
              <a:t> 2019, </a:t>
            </a:r>
            <a:endParaRPr lang="ro-RO" sz="1100" dirty="0" smtClean="0">
              <a:solidFill>
                <a:srgbClr val="1F497D"/>
              </a:solidFill>
            </a:endParaRPr>
          </a:p>
          <a:p>
            <a:pPr algn="ctr">
              <a:defRPr/>
            </a:pPr>
            <a:r>
              <a:rPr lang="ro-RO" sz="1100" b="1" dirty="0" smtClean="0">
                <a:solidFill>
                  <a:srgbClr val="1F497D"/>
                </a:solidFill>
              </a:rPr>
              <a:t>Competența </a:t>
            </a:r>
            <a:r>
              <a:rPr lang="ro-RO" sz="1100" b="1" dirty="0">
                <a:solidFill>
                  <a:srgbClr val="1F497D"/>
                </a:solidFill>
              </a:rPr>
              <a:t>face diferența!</a:t>
            </a:r>
            <a:endParaRPr lang="en-US" sz="1100" dirty="0">
              <a:solidFill>
                <a:srgbClr val="1F497D"/>
              </a:solidFill>
            </a:endParaRPr>
          </a:p>
        </p:txBody>
      </p:sp>
    </p:spTree>
    <p:extLst>
      <p:ext uri="{BB962C8B-B14F-4D97-AF65-F5344CB8AC3E}">
        <p14:creationId xmlns:p14="http://schemas.microsoft.com/office/powerpoint/2010/main" val="3998581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dirty="0"/>
              <a:t/>
            </a:r>
            <a:br>
              <a:rPr lang="ro-RO" sz="2400" dirty="0"/>
            </a:br>
            <a:r>
              <a:rPr lang="ro-RO" sz="2400" dirty="0" smtClean="0"/>
              <a:t>	</a:t>
            </a:r>
            <a:br>
              <a:rPr lang="ro-RO" sz="2400" dirty="0" smtClean="0"/>
            </a:br>
            <a:r>
              <a:rPr lang="ro-RO" sz="2400" dirty="0"/>
              <a:t>	</a:t>
            </a:r>
            <a:r>
              <a:rPr lang="ro-RO" sz="2400" dirty="0" smtClean="0">
                <a:solidFill>
                  <a:srgbClr val="00B050"/>
                </a:solidFill>
              </a:rPr>
              <a:t>7.2</a:t>
            </a:r>
            <a:r>
              <a:rPr lang="ro-RO" sz="2400" dirty="0">
                <a:solidFill>
                  <a:srgbClr val="00B050"/>
                </a:solidFill>
              </a:rPr>
              <a:t>. </a:t>
            </a:r>
            <a:r>
              <a:rPr lang="ro-RO" sz="2400" dirty="0" smtClean="0">
                <a:solidFill>
                  <a:srgbClr val="00B050"/>
                </a:solidFill>
              </a:rPr>
              <a:t>Susținerea </a:t>
            </a:r>
            <a:r>
              <a:rPr lang="ro-RO" sz="2400" dirty="0">
                <a:solidFill>
                  <a:srgbClr val="00B050"/>
                </a:solidFill>
              </a:rPr>
              <a:t>stabilirii domeniului de aplicare al SMC </a:t>
            </a:r>
            <a:r>
              <a:rPr lang="ro-RO" sz="2400" dirty="0" smtClean="0">
                <a:solidFill>
                  <a:srgbClr val="00B050"/>
                </a:solidFill>
              </a:rPr>
              <a:t>și pregătirea </a:t>
            </a:r>
            <a:r>
              <a:rPr lang="ro-RO" sz="2400" dirty="0">
                <a:solidFill>
                  <a:srgbClr val="00B050"/>
                </a:solidFill>
              </a:rPr>
              <a:t>resurselor necesare </a:t>
            </a:r>
            <a:r>
              <a:rPr lang="ro-RO" sz="2400" dirty="0" smtClean="0">
                <a:solidFill>
                  <a:srgbClr val="00B050"/>
                </a:solidFill>
              </a:rPr>
              <a:t>implementării </a:t>
            </a:r>
            <a:r>
              <a:rPr lang="ro-RO" sz="2400" dirty="0" smtClean="0">
                <a:solidFill>
                  <a:srgbClr val="00B050"/>
                </a:solidFill>
              </a:rPr>
              <a:t>acestuia</a:t>
            </a:r>
            <a:r>
              <a:rPr lang="ro-RO" sz="2400" dirty="0">
                <a:solidFill>
                  <a:srgbClr val="00B050"/>
                </a:solidFill>
              </a:rPr>
              <a:t>, prin elaborarea analizei privind indentificarea zonelor </a:t>
            </a:r>
            <a:r>
              <a:rPr lang="ro-RO" sz="2400" dirty="0" smtClean="0">
                <a:solidFill>
                  <a:srgbClr val="00B050"/>
                </a:solidFill>
              </a:rPr>
              <a:t>și </a:t>
            </a:r>
            <a:r>
              <a:rPr lang="ro-RO" sz="2400" dirty="0">
                <a:solidFill>
                  <a:srgbClr val="00B050"/>
                </a:solidFill>
              </a:rPr>
              <a:t>proceselor de aplicare al SMC la nivel </a:t>
            </a:r>
            <a:r>
              <a:rPr lang="ro-RO" sz="2400" dirty="0" smtClean="0">
                <a:solidFill>
                  <a:srgbClr val="00B050"/>
                </a:solidFill>
              </a:rPr>
              <a:t>organizațional</a:t>
            </a:r>
            <a:r>
              <a:rPr lang="ro-RO" sz="2400" dirty="0">
                <a:solidFill>
                  <a:srgbClr val="00B050"/>
                </a:solidFill>
              </a:rPr>
              <a:t>, a documentului “Domeniu de aplicare pentru implementarea SMC” </a:t>
            </a:r>
            <a:r>
              <a:rPr lang="ro-RO" sz="2400" dirty="0" smtClean="0">
                <a:solidFill>
                  <a:srgbClr val="00B050"/>
                </a:solidFill>
              </a:rPr>
              <a:t>și </a:t>
            </a:r>
            <a:r>
              <a:rPr lang="ro-RO" sz="2400" dirty="0">
                <a:solidFill>
                  <a:srgbClr val="00B050"/>
                </a:solidFill>
              </a:rPr>
              <a:t>a </a:t>
            </a:r>
            <a:r>
              <a:rPr lang="ro-RO" sz="2400" dirty="0" smtClean="0">
                <a:solidFill>
                  <a:srgbClr val="00B050"/>
                </a:solidFill>
              </a:rPr>
              <a:t>planificării </a:t>
            </a:r>
            <a:r>
              <a:rPr lang="ro-RO" sz="2400" dirty="0">
                <a:solidFill>
                  <a:srgbClr val="00B050"/>
                </a:solidFill>
              </a:rPr>
              <a:t>resurselor de timp necesare </a:t>
            </a:r>
            <a:r>
              <a:rPr lang="ro-RO" sz="2400" dirty="0" smtClean="0">
                <a:solidFill>
                  <a:srgbClr val="00B050"/>
                </a:solidFill>
              </a:rPr>
              <a:t>implicării </a:t>
            </a:r>
            <a:r>
              <a:rPr lang="ro-RO" sz="2400" dirty="0">
                <a:solidFill>
                  <a:srgbClr val="00B050"/>
                </a:solidFill>
              </a:rPr>
              <a:t>personalului</a:t>
            </a:r>
            <a:r>
              <a:rPr lang="ro-RO" sz="2400" dirty="0" smtClean="0">
                <a:solidFill>
                  <a:srgbClr val="00B050"/>
                </a:solidFill>
              </a:rPr>
              <a:t>.</a:t>
            </a:r>
            <a:br>
              <a:rPr lang="ro-RO" sz="2400" dirty="0" smtClean="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Pentru realizarea Obs.2) s-a avut în vedere activitatea A4. </a:t>
            </a:r>
            <a:br>
              <a:rPr lang="ro-RO" sz="2400" dirty="0">
                <a:solidFill>
                  <a:srgbClr val="00B050"/>
                </a:solidFill>
              </a:rPr>
            </a:br>
            <a:r>
              <a:rPr lang="ro-RO" sz="2400" dirty="0">
                <a:solidFill>
                  <a:srgbClr val="00B050"/>
                </a:solidFill>
              </a:rPr>
              <a:t> </a:t>
            </a:r>
            <a:br>
              <a:rPr lang="ro-RO" sz="2400" dirty="0">
                <a:solidFill>
                  <a:srgbClr val="00B050"/>
                </a:solidFill>
              </a:rPr>
            </a:br>
            <a:r>
              <a:rPr lang="ro-RO" sz="2400" dirty="0"/>
              <a:t/>
            </a:r>
            <a:br>
              <a:rPr lang="ro-RO" sz="2400" dirty="0"/>
            </a:b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a:solidFill>
                  <a:srgbClr val="1F497D"/>
                </a:solidFill>
              </a:rPr>
              <a:t>Conferinta</a:t>
            </a:r>
            <a:r>
              <a:rPr lang="en-US" sz="1100" i="1" dirty="0">
                <a:solidFill>
                  <a:srgbClr val="1F497D"/>
                </a:solidFill>
              </a:rPr>
              <a:t> </a:t>
            </a:r>
            <a:r>
              <a:rPr lang="ro-RO" sz="1100" i="1" dirty="0">
                <a:solidFill>
                  <a:srgbClr val="1F497D"/>
                </a:solidFill>
              </a:rPr>
              <a:t>de </a:t>
            </a:r>
            <a:r>
              <a:rPr lang="ro-RO" sz="1100" i="1" dirty="0" smtClean="0">
                <a:solidFill>
                  <a:srgbClr val="1F497D"/>
                </a:solidFill>
              </a:rPr>
              <a:t>în</a:t>
            </a:r>
            <a:r>
              <a:rPr lang="ro-RO" sz="1100" i="1" dirty="0" smtClean="0">
                <a:solidFill>
                  <a:srgbClr val="1F497D"/>
                </a:solidFill>
              </a:rPr>
              <a:t>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828996" y="6033380"/>
            <a:ext cx="5544616" cy="430887"/>
          </a:xfrm>
          <a:prstGeom prst="rect">
            <a:avLst/>
          </a:prstGeom>
          <a:noFill/>
        </p:spPr>
        <p:txBody>
          <a:bodyPr wrap="square" rtlCol="0">
            <a:spAutoFit/>
          </a:bodyPr>
          <a:lstStyle/>
          <a:p>
            <a:pPr algn="ctr">
              <a:defRPr/>
            </a:pPr>
            <a:r>
              <a:rPr lang="en-US" sz="1100" dirty="0" smtClean="0">
                <a:solidFill>
                  <a:srgbClr val="1F497D"/>
                </a:solidFill>
              </a:rPr>
              <a:t> </a:t>
            </a:r>
            <a:r>
              <a:rPr lang="ro-RO" sz="1100" dirty="0" smtClean="0">
                <a:solidFill>
                  <a:srgbClr val="1F497D"/>
                </a:solidFill>
              </a:rPr>
              <a:t>Codlea </a:t>
            </a:r>
            <a:r>
              <a:rPr lang="en-US" sz="1100" dirty="0">
                <a:solidFill>
                  <a:srgbClr val="1F497D"/>
                </a:solidFill>
              </a:rPr>
              <a:t>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1262320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453756"/>
            <a:ext cx="9143999" cy="4302944"/>
          </a:xfrm>
        </p:spPr>
        <p:txBody>
          <a:bodyPr>
            <a:noAutofit/>
          </a:bodyPr>
          <a:lstStyle/>
          <a:p>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b="1" dirty="0"/>
              <a:t/>
            </a:r>
            <a:br>
              <a:rPr lang="ro-RO" sz="2400" b="1" dirty="0"/>
            </a:br>
            <a:r>
              <a:rPr lang="ro-RO" sz="2400" b="1" dirty="0" smtClean="0"/>
              <a:t/>
            </a:r>
            <a:br>
              <a:rPr lang="ro-RO" sz="2400" b="1" dirty="0" smtClean="0"/>
            </a:br>
            <a:r>
              <a:rPr lang="ro-RO" sz="2400" dirty="0"/>
              <a:t/>
            </a:r>
            <a:br>
              <a:rPr lang="ro-RO" sz="2400" dirty="0"/>
            </a:br>
            <a:r>
              <a:rPr lang="ro-RO" sz="2400" dirty="0" smtClean="0">
                <a:solidFill>
                  <a:srgbClr val="00B050"/>
                </a:solidFill>
              </a:rPr>
              <a:t>	</a:t>
            </a:r>
            <a:br>
              <a:rPr lang="ro-RO" sz="2400" dirty="0" smtClean="0">
                <a:solidFill>
                  <a:srgbClr val="00B050"/>
                </a:solidFill>
              </a:rPr>
            </a:br>
            <a:r>
              <a:rPr lang="ro-RO" sz="2400" dirty="0">
                <a:solidFill>
                  <a:srgbClr val="00B050"/>
                </a:solidFill>
              </a:rPr>
              <a:t>	</a:t>
            </a:r>
            <a:r>
              <a:rPr lang="ro-RO" sz="2400" dirty="0" smtClean="0">
                <a:solidFill>
                  <a:srgbClr val="00B050"/>
                </a:solidFill>
              </a:rPr>
              <a:t>7.3</a:t>
            </a:r>
            <a:r>
              <a:rPr lang="ro-RO" sz="2400" dirty="0">
                <a:solidFill>
                  <a:srgbClr val="00B050"/>
                </a:solidFill>
              </a:rPr>
              <a:t>. Cultivarea </a:t>
            </a:r>
            <a:r>
              <a:rPr lang="ro-RO" sz="2400" dirty="0" smtClean="0">
                <a:solidFill>
                  <a:srgbClr val="00B050"/>
                </a:solidFill>
              </a:rPr>
              <a:t>și </a:t>
            </a:r>
            <a:r>
              <a:rPr lang="ro-RO" sz="2400" dirty="0">
                <a:solidFill>
                  <a:srgbClr val="00B050"/>
                </a:solidFill>
              </a:rPr>
              <a:t>dezvoltarea </a:t>
            </a:r>
            <a:r>
              <a:rPr lang="ro-RO" sz="2400" dirty="0" smtClean="0">
                <a:solidFill>
                  <a:srgbClr val="00B050"/>
                </a:solidFill>
              </a:rPr>
              <a:t>cunoștințelor</a:t>
            </a:r>
            <a:r>
              <a:rPr lang="ro-RO" sz="2400" dirty="0">
                <a:solidFill>
                  <a:srgbClr val="00B050"/>
                </a:solidFill>
              </a:rPr>
              <a:t>, </a:t>
            </a:r>
            <a:r>
              <a:rPr lang="ro-RO" sz="2400" dirty="0" smtClean="0">
                <a:solidFill>
                  <a:srgbClr val="00B050"/>
                </a:solidFill>
              </a:rPr>
              <a:t>competențelor și abilităților </a:t>
            </a:r>
            <a:r>
              <a:rPr lang="ro-RO" sz="2400" dirty="0">
                <a:solidFill>
                  <a:srgbClr val="00B050"/>
                </a:solidFill>
              </a:rPr>
              <a:t>personalului din </a:t>
            </a:r>
            <a:r>
              <a:rPr lang="ro-RO" sz="2400" dirty="0" smtClean="0">
                <a:solidFill>
                  <a:srgbClr val="00B050"/>
                </a:solidFill>
              </a:rPr>
              <a:t>U.A.T. </a:t>
            </a:r>
            <a:r>
              <a:rPr lang="ro-RO" sz="2400" dirty="0">
                <a:solidFill>
                  <a:srgbClr val="00B050"/>
                </a:solidFill>
              </a:rPr>
              <a:t>Codlea,  prin participarea la programe de instruire </a:t>
            </a:r>
            <a:r>
              <a:rPr lang="ro-RO" sz="2400" dirty="0" smtClean="0">
                <a:solidFill>
                  <a:srgbClr val="00B050"/>
                </a:solidFill>
              </a:rPr>
              <a:t>în </a:t>
            </a:r>
            <a:r>
              <a:rPr lang="ro-RO" sz="2400" dirty="0">
                <a:solidFill>
                  <a:srgbClr val="00B050"/>
                </a:solidFill>
              </a:rPr>
              <a:t>domeniul ISO 9001:2015 </a:t>
            </a:r>
            <a:r>
              <a:rPr lang="ro-RO" sz="2400" dirty="0" smtClean="0">
                <a:solidFill>
                  <a:srgbClr val="00B050"/>
                </a:solidFill>
              </a:rPr>
              <a:t>și </a:t>
            </a:r>
            <a:r>
              <a:rPr lang="ro-RO" sz="2400" dirty="0">
                <a:solidFill>
                  <a:srgbClr val="00B050"/>
                </a:solidFill>
              </a:rPr>
              <a:t>la programe de </a:t>
            </a:r>
            <a:r>
              <a:rPr lang="ro-RO" sz="2400" dirty="0" smtClean="0">
                <a:solidFill>
                  <a:srgbClr val="00B050"/>
                </a:solidFill>
              </a:rPr>
              <a:t>formare </a:t>
            </a:r>
            <a:r>
              <a:rPr lang="ro-RO" sz="2400" dirty="0" smtClean="0">
                <a:solidFill>
                  <a:srgbClr val="00B050"/>
                </a:solidFill>
              </a:rPr>
              <a:t>în </a:t>
            </a:r>
            <a:r>
              <a:rPr lang="ro-RO" sz="2400" dirty="0">
                <a:solidFill>
                  <a:srgbClr val="00B050"/>
                </a:solidFill>
              </a:rPr>
              <a:t>managementul </a:t>
            </a:r>
            <a:r>
              <a:rPr lang="ro-RO" sz="2400" dirty="0" smtClean="0">
                <a:solidFill>
                  <a:srgbClr val="00B050"/>
                </a:solidFill>
              </a:rPr>
              <a:t>calității</a:t>
            </a:r>
            <a:r>
              <a:rPr lang="ro-RO" sz="2400" dirty="0">
                <a:solidFill>
                  <a:srgbClr val="00B050"/>
                </a:solidFill>
              </a:rPr>
              <a:t>, inclusiv prin abordarea temelor de </a:t>
            </a:r>
            <a:r>
              <a:rPr lang="ro-RO" sz="2400" dirty="0" smtClean="0">
                <a:solidFill>
                  <a:srgbClr val="00B050"/>
                </a:solidFill>
              </a:rPr>
              <a:t>dezvoltare </a:t>
            </a:r>
            <a:r>
              <a:rPr lang="ro-RO" sz="2400" dirty="0" smtClean="0">
                <a:solidFill>
                  <a:srgbClr val="00B050"/>
                </a:solidFill>
              </a:rPr>
              <a:t>durabilă, </a:t>
            </a:r>
            <a:r>
              <a:rPr lang="ro-RO" sz="2400" dirty="0">
                <a:solidFill>
                  <a:srgbClr val="00B050"/>
                </a:solidFill>
              </a:rPr>
              <a:t>egalitate de şanse, nediscriminare şi egalitate de gen</a:t>
            </a:r>
            <a:r>
              <a:rPr lang="ro-RO" sz="2400" dirty="0" smtClean="0">
                <a:solidFill>
                  <a:srgbClr val="00B050"/>
                </a:solidFill>
              </a:rPr>
              <a:t>.</a:t>
            </a:r>
            <a:br>
              <a:rPr lang="ro-RO" sz="2400" dirty="0" smtClean="0">
                <a:solidFill>
                  <a:srgbClr val="00B050"/>
                </a:solidFill>
              </a:rPr>
            </a:br>
            <a:r>
              <a:rPr lang="ro-RO" sz="2400" dirty="0">
                <a:solidFill>
                  <a:srgbClr val="00B050"/>
                </a:solidFill>
              </a:rPr>
              <a:t/>
            </a:r>
            <a:br>
              <a:rPr lang="ro-RO" sz="2400" dirty="0">
                <a:solidFill>
                  <a:srgbClr val="00B050"/>
                </a:solidFill>
              </a:rPr>
            </a:br>
            <a:r>
              <a:rPr lang="ro-RO" sz="2400" dirty="0">
                <a:solidFill>
                  <a:srgbClr val="00B050"/>
                </a:solidFill>
              </a:rPr>
              <a:t>Pentru realizarea Obs.3) s-a avut în vedere activitatea A5. </a:t>
            </a:r>
            <a:br>
              <a:rPr lang="ro-RO" sz="2400" dirty="0">
                <a:solidFill>
                  <a:srgbClr val="00B050"/>
                </a:solidFill>
              </a:rPr>
            </a:br>
            <a:r>
              <a:rPr lang="ro-RO" sz="2400" dirty="0"/>
              <a:t/>
            </a:r>
            <a:br>
              <a:rPr lang="ro-RO" sz="2400" dirty="0"/>
            </a:br>
            <a:r>
              <a:rPr lang="ro-RO" sz="2400" dirty="0"/>
              <a:t> </a:t>
            </a:r>
            <a:br>
              <a:rPr lang="ro-RO" sz="2400" dirty="0"/>
            </a:br>
            <a:r>
              <a:rPr lang="ro-RO" sz="2400" dirty="0"/>
              <a:t/>
            </a:r>
            <a:br>
              <a:rPr lang="ro-RO" sz="2400" dirty="0"/>
            </a:br>
            <a:r>
              <a:rPr lang="ro-RO" sz="2400" dirty="0">
                <a:solidFill>
                  <a:schemeClr val="tx2">
                    <a:lumMod val="60000"/>
                    <a:lumOff val="40000"/>
                  </a:schemeClr>
                </a:solidFill>
              </a:rPr>
              <a:t/>
            </a:r>
            <a:br>
              <a:rPr lang="ro-RO" sz="2400" dirty="0">
                <a:solidFill>
                  <a:schemeClr val="tx2">
                    <a:lumMod val="60000"/>
                    <a:lumOff val="40000"/>
                  </a:schemeClr>
                </a:solidFill>
              </a:rPr>
            </a:br>
            <a:r>
              <a:rPr lang="ro-RO" sz="2400" dirty="0"/>
              <a:t/>
            </a:r>
            <a:br>
              <a:rPr lang="ro-RO" sz="2400" dirty="0"/>
            </a:br>
            <a:r>
              <a:rPr lang="ro-RO" sz="2400" dirty="0" smtClean="0"/>
              <a:t/>
            </a:r>
            <a:br>
              <a:rPr lang="ro-RO" sz="2400" dirty="0" smtClean="0"/>
            </a:br>
            <a:r>
              <a:rPr lang="ro-RO" sz="2400" dirty="0"/>
              <a:t/>
            </a:r>
            <a:br>
              <a:rPr lang="ro-RO" sz="2400" dirty="0"/>
            </a:br>
            <a:r>
              <a:rPr lang="ro-RO" sz="2400" dirty="0" smtClean="0"/>
              <a:t>	</a:t>
            </a:r>
            <a:r>
              <a:rPr lang="en-GB" sz="2800" b="1" dirty="0"/>
              <a:t> </a:t>
            </a:r>
            <a:r>
              <a:rPr lang="ro-RO" sz="2800" dirty="0"/>
              <a:t/>
            </a:r>
            <a:br>
              <a:rPr lang="ro-RO" sz="2800" dirty="0"/>
            </a:br>
            <a:endParaRPr lang="en-US" sz="2800" b="1" dirty="0">
              <a:solidFill>
                <a:schemeClr val="tx2">
                  <a:lumMod val="75000"/>
                </a:schemeClr>
              </a:solidFill>
              <a:latin typeface="Calibri" panose="020F0502020204030204" pitchFamily="34" charset="0"/>
            </a:endParaRPr>
          </a:p>
        </p:txBody>
      </p:sp>
      <p:sp>
        <p:nvSpPr>
          <p:cNvPr id="6" name="Footer Placeholder 3"/>
          <p:cNvSpPr>
            <a:spLocks noGrp="1"/>
          </p:cNvSpPr>
          <p:nvPr>
            <p:ph type="ftr" sz="quarter" idx="11"/>
          </p:nvPr>
        </p:nvSpPr>
        <p:spPr>
          <a:xfrm>
            <a:off x="0" y="6453336"/>
            <a:ext cx="9144000" cy="504056"/>
          </a:xfrm>
        </p:spPr>
        <p:txBody>
          <a:bodyPr/>
          <a:lstStyle/>
          <a:p>
            <a:pPr>
              <a:defRPr/>
            </a:pPr>
            <a:r>
              <a:rPr lang="ro-RO" sz="1000" b="1" dirty="0" smtClean="0">
                <a:solidFill>
                  <a:srgbClr val="1F497D"/>
                </a:solidFill>
              </a:rPr>
              <a:t>Proiect </a:t>
            </a:r>
            <a:r>
              <a:rPr lang="ro-RO" sz="1000" b="1" dirty="0">
                <a:solidFill>
                  <a:srgbClr val="1F497D"/>
                </a:solidFill>
              </a:rPr>
              <a:t>selectat în cadrul Programului Operațional Capacitate Administrativă cofinanțat de Uniunea Europeană, din Fondul Social European</a:t>
            </a:r>
            <a:endParaRPr lang="en-US" sz="1000" dirty="0">
              <a:solidFill>
                <a:srgbClr val="1F497D"/>
              </a:solidFill>
            </a:endParaRPr>
          </a:p>
          <a:p>
            <a:pPr>
              <a:defRPr/>
            </a:pPr>
            <a:r>
              <a:rPr lang="ro-RO" sz="1000" dirty="0">
                <a:solidFill>
                  <a:srgbClr val="1F497D"/>
                </a:solidFill>
              </a:rPr>
              <a:t>Conținutul  acestui material nu reprezintă în mod obligatoriu poziția oficială a Uniunii Europene sau a Guvernului României</a:t>
            </a:r>
            <a:endParaRPr lang="en-US" sz="1000" dirty="0">
              <a:solidFill>
                <a:srgbClr val="1F497D"/>
              </a:solidFill>
            </a:endParaRPr>
          </a:p>
          <a:p>
            <a:pPr>
              <a:defRPr/>
            </a:pPr>
            <a:endParaRPr lang="en-US" sz="1000" dirty="0">
              <a:solidFill>
                <a:srgbClr val="1F497D"/>
              </a:solidFill>
            </a:endParaRPr>
          </a:p>
        </p:txBody>
      </p:sp>
      <p:pic>
        <p:nvPicPr>
          <p:cNvPr id="7" name="Picture 6" descr="C:\Users\costin.dragne\Desktop\MIV-POCA-2014-2020 actualizat\MIV - POCA 2014-2020.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0674" y="260648"/>
            <a:ext cx="8562651" cy="896422"/>
          </a:xfrm>
          <a:prstGeom prst="rect">
            <a:avLst/>
          </a:prstGeom>
          <a:noFill/>
          <a:ln>
            <a:noFill/>
          </a:ln>
        </p:spPr>
      </p:pic>
      <p:sp>
        <p:nvSpPr>
          <p:cNvPr id="3" name="TextBox 2"/>
          <p:cNvSpPr txBox="1"/>
          <p:nvPr/>
        </p:nvSpPr>
        <p:spPr>
          <a:xfrm>
            <a:off x="1829723" y="5895040"/>
            <a:ext cx="5544616" cy="261610"/>
          </a:xfrm>
          <a:prstGeom prst="rect">
            <a:avLst/>
          </a:prstGeom>
          <a:noFill/>
        </p:spPr>
        <p:txBody>
          <a:bodyPr wrap="square" rtlCol="0">
            <a:spAutoFit/>
          </a:bodyPr>
          <a:lstStyle/>
          <a:p>
            <a:pPr algn="ctr">
              <a:defRPr/>
            </a:pPr>
            <a:r>
              <a:rPr lang="en-US" sz="1100" i="1" dirty="0" err="1" smtClean="0">
                <a:solidFill>
                  <a:srgbClr val="1F497D"/>
                </a:solidFill>
              </a:rPr>
              <a:t>Conferin</a:t>
            </a:r>
            <a:r>
              <a:rPr lang="ro-RO" sz="1100" i="1" dirty="0" smtClean="0">
                <a:solidFill>
                  <a:srgbClr val="1F497D"/>
                </a:solidFill>
              </a:rPr>
              <a:t>ța de închidere </a:t>
            </a:r>
            <a:r>
              <a:rPr lang="ro-RO" sz="1100" i="1" dirty="0">
                <a:solidFill>
                  <a:srgbClr val="1F497D"/>
                </a:solidFill>
              </a:rPr>
              <a:t>P</a:t>
            </a:r>
            <a:r>
              <a:rPr lang="en-US" sz="1100" i="1" dirty="0" err="1">
                <a:solidFill>
                  <a:srgbClr val="1F497D"/>
                </a:solidFill>
              </a:rPr>
              <a:t>roiect</a:t>
            </a:r>
            <a:r>
              <a:rPr lang="ro-RO" sz="1100" i="1" dirty="0">
                <a:solidFill>
                  <a:srgbClr val="1F497D"/>
                </a:solidFill>
              </a:rPr>
              <a:t>,</a:t>
            </a:r>
            <a:endParaRPr lang="en-US" sz="1100" i="1" dirty="0">
              <a:solidFill>
                <a:srgbClr val="1F497D"/>
              </a:solidFill>
            </a:endParaRPr>
          </a:p>
        </p:txBody>
      </p:sp>
      <p:sp>
        <p:nvSpPr>
          <p:cNvPr id="8" name="TextBox 7"/>
          <p:cNvSpPr txBox="1"/>
          <p:nvPr/>
        </p:nvSpPr>
        <p:spPr>
          <a:xfrm>
            <a:off x="1907704" y="6033380"/>
            <a:ext cx="5544616" cy="430887"/>
          </a:xfrm>
          <a:prstGeom prst="rect">
            <a:avLst/>
          </a:prstGeom>
          <a:noFill/>
        </p:spPr>
        <p:txBody>
          <a:bodyPr wrap="square" rtlCol="0">
            <a:spAutoFit/>
          </a:bodyPr>
          <a:lstStyle/>
          <a:p>
            <a:pPr algn="ctr">
              <a:defRPr/>
            </a:pPr>
            <a:r>
              <a:rPr lang="ro-RO" sz="1100" dirty="0" smtClean="0">
                <a:solidFill>
                  <a:srgbClr val="1F497D"/>
                </a:solidFill>
              </a:rPr>
              <a:t>Codlea </a:t>
            </a:r>
            <a:r>
              <a:rPr lang="en-US" sz="1100" dirty="0">
                <a:solidFill>
                  <a:srgbClr val="1F497D"/>
                </a:solidFill>
              </a:rPr>
              <a:t>2019, </a:t>
            </a:r>
            <a:endParaRPr lang="ro-RO" sz="1100" dirty="0" smtClean="0">
              <a:solidFill>
                <a:srgbClr val="1F497D"/>
              </a:solidFill>
            </a:endParaRPr>
          </a:p>
          <a:p>
            <a:pPr algn="ctr">
              <a:defRPr/>
            </a:pPr>
            <a:r>
              <a:rPr lang="ro-RO" sz="1100" b="1" dirty="0">
                <a:solidFill>
                  <a:srgbClr val="1F497D"/>
                </a:solidFill>
              </a:rPr>
              <a:t>Competența face diferența!</a:t>
            </a:r>
            <a:endParaRPr lang="en-US" sz="1100" dirty="0">
              <a:solidFill>
                <a:srgbClr val="1F497D"/>
              </a:solidFill>
            </a:endParaRPr>
          </a:p>
        </p:txBody>
      </p:sp>
    </p:spTree>
    <p:extLst>
      <p:ext uri="{BB962C8B-B14F-4D97-AF65-F5344CB8AC3E}">
        <p14:creationId xmlns:p14="http://schemas.microsoft.com/office/powerpoint/2010/main" val="174133092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3419</TotalTime>
  <Words>2293</Words>
  <Application>Microsoft Office PowerPoint</Application>
  <PresentationFormat>On-screen Show (4:3)</PresentationFormat>
  <Paragraphs>227</Paragraphs>
  <Slides>25</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Trebuchet MS</vt:lpstr>
      <vt:lpstr>Wingdings</vt:lpstr>
      <vt:lpstr>1_Office Theme</vt:lpstr>
      <vt:lpstr>“Sisteme, standarde și procese eficientizate și optimizate  în cadrul Primăriei Municipiului Codlea”   cod SIPOCA 485  și cod MySMIS 119450   </vt:lpstr>
      <vt:lpstr>   1.  Municipiul Codlea, în calitate de beneficiar al finanțării nerambursabile din Fondul Social European a semnat Contractul de finanțare nr. 193/17.07.2018 pentru implementarea Proiectului “Sisteme, standarde și procese eficientizate și optimizate în cadrul Primăriei Municipiului Codlea” cod SIPOCA  485 și cod MySMIS 119450, cu Autoritatea de Management pentru Programul Operational Capacitatea Administrativă.    </vt:lpstr>
      <vt:lpstr>   2. Valoarea totală a proiectului este de 387,857.00 lei, din care: 380,099.86 lei cheltuieli totale nerambursabile ( 98%) și 7,757.14 lei cofinanțarea eligibilă a beneficiarului ( 2%).    3. Perioada de implementare a proiectului 17.07.2018 – 16.11.2019, respectiv 16 luni.      </vt:lpstr>
      <vt:lpstr>    4. Grupul țintă eligibil din cadrul prezentului proiect este de  55 persoane și este format din: - 33 persoane/personal din unitatea administrativ teritorială la nivel local al Municipiului Codlea care sunt cu funcții de conducere și execuţie; - 22 aleşi locali din unitatea administrativ teritoriala la nivel local al Municipiului Codlea, din care: 2 demnitari (1 primar, 1 viceprimar), 1 secretar, 19 consilieri.       </vt:lpstr>
      <vt:lpstr>     5. JUSTIFICAREA IMPLEMENTĂRII PROIECTULUI   Proiectul satisface nevoile curente ale aparatului de specialitate al Primarului Municipiului Codlea în ceea ce privește implementarea măsurilor obligatorii în conformitate cu Strategia pentru consolidarea administației publice 2014-2020 și cu Planul de acțiuni pentru implementarea etapizată a managementului calității în autorități și instituții publice 2016-2020.        </vt:lpstr>
      <vt:lpstr>     6. Obiectivul general al proiectului:   Introducerea și implementarea unitară a instrumentului specific ISO 9001:2015, în vederea dezvoltării unui sistem optim, unitar și performant de management al calității și al performanței, în cadrul administrației publice locale a Municipiului Codlea.       </vt:lpstr>
      <vt:lpstr>     7. Obiectivele specifice ale proiectului   7.1. Susținerea dezvoltării și elaborării angajamentului de management privind înființarea și punerea în aplicare a sistemului de management al calității (SMC), prin derularea unui program de conștientizare privind SMC la nivelul angajaților instituției și prin elaborarea politicii de calitate.  Pentru realizarea Obs.1) s-a avut în vedere activitatea A3.  .         </vt:lpstr>
      <vt:lpstr>         7.2. Susținerea stabilirii domeniului de aplicare al SMC și pregătirea resurselor necesare implementării acestuia, prin elaborarea analizei privind indentificarea zonelor și proceselor de aplicare al SMC la nivel organizațional, a documentului “Domeniu de aplicare pentru implementarea SMC” și a planificării resurselor de timp necesare implicării personalului.  Pentru realizarea Obs.2) s-a avut în vedere activitatea A4.            </vt:lpstr>
      <vt:lpstr>         7.3. Cultivarea și dezvoltarea cunoștințelor, competențelor și abilităților personalului din U.A.T. Codlea,  prin participarea la programe de instruire în domeniul ISO 9001:2015 și la programe de formare în managementul calității, inclusiv prin abordarea temelor de dezvoltare durabilă, egalitate de şanse, nediscriminare şi egalitate de gen.  Pentru realizarea Obs.3) s-a avut în vedere activitatea A5.             </vt:lpstr>
      <vt:lpstr>         7.4. Susținerea planificării și implementării unei cartografieri a riscurilor și vulnerabilităților, procedurilor și activităților instituției, prin elaborarea Diagramei de flux și a listei privind riscurile și vulnerabilitățile.  Pentru realizarea Obs.4) s-a avut în vedere activitatea A6.             </vt:lpstr>
      <vt:lpstr>           7.5. Susținerea dezvoltării și a conformării Sistemului de management al calității cu cerințele Standardului ISO 9001:2015 și a documentației SMC, prin dezvoltarea planului de implementare, elaborarea Manualului calității, elaborarea procedurilor de sistem și elaborarea instrucțiunilor de lucru.  Pentru realizarea Obs.5) s-a avut în vedere activitatea A7.              </vt:lpstr>
      <vt:lpstr>             7.6. Susținerea dezvoltării procedurilor privind controlul documentelor implementate și monitorizarea SMC, prin elaborarea unui sistem de control al documentelor și realizarea de analize periodice a SMC, în vederea îmbunătățirii permanente a acțiunilor intreprinse precum și realizarea de auditări interne.  Pentru realizarea Obs.6) s-a avut în vedere activitatea A8.                </vt:lpstr>
      <vt:lpstr>               8. ACTIVITĂȚI PREVIZIONATE ȘI REZULTATE PROIECT     Activitatea : A1. Managementul de proiect  Subactivități:  A1.1. Managementul de proiect                Iulie 2018 -  Noiembrie 2019    Activitate: A2. Informarea și publicitatea proiectului              A2.1. Informarea și publicitatea proiectului   Iulie 2018 -  Noiembrie 2019               </vt:lpstr>
      <vt:lpstr>                Activitate: A3. Elaborarea  angajamentului de management privind înființarea și punerea în aplicare a Sistemului de management al calității (SMC) Subactivități:  A3.1. Pregătirea și inițierea unui program de conștientizare privind SMC la nivelul angajaților institutiei.  Iulie 2018 - August 2018  A3.2 Elaborarea politicii de calitate Septembrie 2018   Rezultat proiect 1:  – 1 angajament de management privind înființarea și punerea în aplicare a Sistemului de managementul calității (SMC)  -  1 politica de calitate               </vt:lpstr>
      <vt:lpstr>                                       </vt:lpstr>
      <vt:lpstr>                                       </vt:lpstr>
      <vt:lpstr>                                       </vt:lpstr>
      <vt:lpstr>                                       </vt:lpstr>
      <vt:lpstr>                                       </vt:lpstr>
      <vt:lpstr>PowerPoint Presentation</vt:lpstr>
      <vt:lpstr>PowerPoint Presentation</vt:lpstr>
      <vt:lpstr>PowerPoint Presentation</vt:lpstr>
      <vt:lpstr>PowerPoint Presentation</vt:lpstr>
      <vt:lpstr>PowerPoint Presentation</vt:lpstr>
      <vt:lpstr>FINALITATEA PROIECTULUI – CERTIFICAREA MUNICIPIULUI CODLEA ÎN CONFORMITATE CU STANDARDUL INTERNAȚIONAL  ISO 9001:2015 SISTEMUL DE MANAGEMENT AL CALITĂȚII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georgiana</dc:creator>
  <cp:lastModifiedBy>ioana</cp:lastModifiedBy>
  <cp:revision>216</cp:revision>
  <cp:lastPrinted>2019-09-22T12:00:55Z</cp:lastPrinted>
  <dcterms:created xsi:type="dcterms:W3CDTF">2018-05-16T16:45:02Z</dcterms:created>
  <dcterms:modified xsi:type="dcterms:W3CDTF">2019-11-07T08:21:16Z</dcterms:modified>
</cp:coreProperties>
</file>